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12192000" cy="6858000"/>
  <p:notesSz cx="6858000" cy="9144000"/>
  <p:embeddedFontLst>
    <p:embeddedFont>
      <p:font typeface="Century Gothic" panose="020B050202020202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Roboto" panose="020B0604020202020204" charset="0"/>
      <p:regular r:id="rId43"/>
      <p:bold r:id="rId44"/>
      <p:italic r:id="rId45"/>
      <p:boldItalic r:id="rId46"/>
    </p:embeddedFont>
    <p:embeddedFont>
      <p:font typeface="Trebuchet MS" panose="020B0603020202020204" pitchFamily="34" charset="0"/>
      <p:regular r:id="rId47"/>
      <p:bold r:id="rId48"/>
      <p:italic r:id="rId49"/>
      <p:boldItalic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1" roundtripDataSignature="AMtx7mjJKkRpE8tMMfrqDM4kC9TRW47U4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D5DF32-20E9-4DED-B057-04B73BBB0F17}">
  <a:tblStyle styleId="{5CD5DF32-20E9-4DED-B057-04B73BBB0F17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E7E6"/>
          </a:solidFill>
        </a:fill>
      </a:tcStyle>
    </a:wholeTbl>
    <a:band1H>
      <a:tcTxStyle/>
      <a:tcStyle>
        <a:tcBdr/>
        <a:fill>
          <a:solidFill>
            <a:srgbClr val="E0CC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CC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872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1157ac665ab_1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1157ac665ab_1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157ac665ab_1_2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1157ac665ab_1_2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1157ac665a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1157ac665a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g1157ac665ab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1157ac665ab_1_2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1157ac665ab_1_2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00">
                <a:solidFill>
                  <a:schemeClr val="dk1"/>
                </a:solidFill>
                <a:highlight>
                  <a:srgbClr val="FFFFFF"/>
                </a:highlight>
              </a:rPr>
              <a:t>BES: nota MIUR 22/11/2013</a:t>
            </a:r>
            <a:endParaRPr sz="190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</a:t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Distinzione tra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ordinarie difficoltà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di apprendimento,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gravi difficoltà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e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disturbi di apprendimento.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</a:t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Ordinarie difficoltà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: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“ momenti di difficoltà nel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processo di apprendimento, che possono essere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osservati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per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periodi temporanei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in ciascun alunno”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.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</a:t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Gravi difficoltà “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difficoltà che hanno carattere più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stabile e che presentano un maggior grado di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complessità e richiedono notevole impegno affinché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siano correttamente affrontate”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150">
                <a:solidFill>
                  <a:schemeClr val="dk1"/>
                </a:solidFill>
                <a:highlight>
                  <a:srgbClr val="FFFFFF"/>
                </a:highlight>
                <a:latin typeface="Courier New"/>
                <a:ea typeface="Courier New"/>
                <a:cs typeface="Courier New"/>
                <a:sym typeface="Courier New"/>
              </a:rPr>
              <a:t></a:t>
            </a:r>
            <a:endParaRPr sz="1150">
              <a:solidFill>
                <a:schemeClr val="dk1"/>
              </a:solidFill>
              <a:highlight>
                <a:srgbClr val="FFFFFF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Il disturbo di apprendimento  “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ha carattere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permanente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e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base neurobiologica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350">
                <a:solidFill>
                  <a:schemeClr val="dk1"/>
                </a:solidFill>
                <a:highlight>
                  <a:srgbClr val="FFFFFF"/>
                </a:highlight>
              </a:rPr>
              <a:t>”</a:t>
            </a:r>
            <a:endParaRPr sz="1350">
              <a:solidFill>
                <a:schemeClr val="dk1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57ac665ab_1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57ac665ab_1_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57ac665ab_1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57ac665ab_1_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57ac665ab_1_4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7" name="Google Shape;267;g1157ac665ab_1_4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57ac665ab_1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3" name="Google Shape;273;g1157ac665ab_1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157ac665ab_1_4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9" name="Google Shape;279;g1157ac665ab_1_4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157ac665ab_1_5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g1157ac665ab_1_5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157ac665ab_1_5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0" name="Google Shape;290;g1157ac665ab_1_5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1157ac665ab_1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95" name="Google Shape;295;g1157ac665ab_1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157ac665ab_1_5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1" name="Google Shape;301;g1157ac665ab_1_5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1157ac665ab_1_6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g1157ac665ab_1_6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1157ac665ab_1_6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g1157ac665ab_1_6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157ac665ab_1_6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g1157ac665ab_1_6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157ac665ab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1157ac665ab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157ac665ab_1_792"/>
          <p:cNvSpPr/>
          <p:nvPr/>
        </p:nvSpPr>
        <p:spPr>
          <a:xfrm flipH="1">
            <a:off x="10995300" y="5661233"/>
            <a:ext cx="1196700" cy="11967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g1157ac665ab_1_792"/>
          <p:cNvSpPr/>
          <p:nvPr/>
        </p:nvSpPr>
        <p:spPr>
          <a:xfrm flipH="1">
            <a:off x="10995300" y="5661167"/>
            <a:ext cx="1196700" cy="1196700"/>
          </a:xfrm>
          <a:prstGeom prst="round1Rect">
            <a:avLst>
              <a:gd name="adj" fmla="val 16667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g1157ac665ab_1_792"/>
          <p:cNvSpPr txBox="1">
            <a:spLocks noGrp="1"/>
          </p:cNvSpPr>
          <p:nvPr>
            <p:ph type="ctrTitle"/>
          </p:nvPr>
        </p:nvSpPr>
        <p:spPr>
          <a:xfrm>
            <a:off x="520700" y="2425700"/>
            <a:ext cx="10962900" cy="1244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7" name="Google Shape;17;g1157ac665ab_1_792"/>
          <p:cNvSpPr txBox="1">
            <a:spLocks noGrp="1"/>
          </p:cNvSpPr>
          <p:nvPr>
            <p:ph type="subTitle" idx="1"/>
          </p:nvPr>
        </p:nvSpPr>
        <p:spPr>
          <a:xfrm>
            <a:off x="520700" y="3718840"/>
            <a:ext cx="109629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g1157ac665ab_1_792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157ac665ab_1_840"/>
          <p:cNvSpPr txBox="1">
            <a:spLocks noGrp="1"/>
          </p:cNvSpPr>
          <p:nvPr>
            <p:ph type="title" hasCustomPrompt="1"/>
          </p:nvPr>
        </p:nvSpPr>
        <p:spPr>
          <a:xfrm>
            <a:off x="634000" y="1678033"/>
            <a:ext cx="109629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0"/>
              <a:buNone/>
              <a:defRPr sz="16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" name="Google Shape;63;g1157ac665ab_1_840"/>
          <p:cNvSpPr txBox="1">
            <a:spLocks noGrp="1"/>
          </p:cNvSpPr>
          <p:nvPr>
            <p:ph type="body" idx="1"/>
          </p:nvPr>
        </p:nvSpPr>
        <p:spPr>
          <a:xfrm>
            <a:off x="634000" y="4406167"/>
            <a:ext cx="109629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g1157ac665ab_1_840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157ac665ab_1_844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157ac665ab_1_846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1157ac665ab_1_846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0" name="Google Shape;70;g1157ac665ab_1_846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1157ac665ab_1_846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1157ac665ab_1_846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g1157ac665ab_1_846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g1157ac665ab_1_798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900" cy="135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21" name="Google Shape;21;g1157ac665ab_1_798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157ac665ab_1_801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g1157ac665ab_1_801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g1157ac665ab_1_801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1157ac665ab_1_801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g1157ac665ab_1_801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1157ac665ab_1_807"/>
          <p:cNvSpPr/>
          <p:nvPr/>
        </p:nvSpPr>
        <p:spPr>
          <a:xfrm rot="10800000" flipH="1">
            <a:off x="0" y="2247900"/>
            <a:ext cx="12192000" cy="461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g1157ac665ab_1_807"/>
          <p:cNvSpPr/>
          <p:nvPr/>
        </p:nvSpPr>
        <p:spPr>
          <a:xfrm>
            <a:off x="0" y="2248000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g1157ac665ab_1_807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g1157ac665ab_1_807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1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g1157ac665ab_1_807"/>
          <p:cNvSpPr txBox="1">
            <a:spLocks noGrp="1"/>
          </p:cNvSpPr>
          <p:nvPr>
            <p:ph type="body" idx="2"/>
          </p:nvPr>
        </p:nvSpPr>
        <p:spPr>
          <a:xfrm>
            <a:off x="6259000" y="2558767"/>
            <a:ext cx="5333100" cy="361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4" name="Google Shape;34;g1157ac665ab_1_807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1157ac665ab_1_814"/>
          <p:cNvSpPr/>
          <p:nvPr/>
        </p:nvSpPr>
        <p:spPr>
          <a:xfrm rot="10800000" flipH="1">
            <a:off x="0" y="875100"/>
            <a:ext cx="12192000" cy="5982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1157ac665ab_1_814"/>
          <p:cNvSpPr/>
          <p:nvPr/>
        </p:nvSpPr>
        <p:spPr>
          <a:xfrm>
            <a:off x="0" y="875133"/>
            <a:ext cx="12192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1157ac665ab_1_814"/>
          <p:cNvSpPr txBox="1">
            <a:spLocks noGrp="1"/>
          </p:cNvSpPr>
          <p:nvPr>
            <p:ph type="title"/>
          </p:nvPr>
        </p:nvSpPr>
        <p:spPr>
          <a:xfrm>
            <a:off x="131000" y="21800"/>
            <a:ext cx="11768700" cy="803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g1157ac665ab_1_814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1157ac665ab_1_819"/>
          <p:cNvSpPr txBox="1"/>
          <p:nvPr/>
        </p:nvSpPr>
        <p:spPr>
          <a:xfrm rot="10800000" flipH="1">
            <a:off x="4368800" y="33"/>
            <a:ext cx="78231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1157ac665ab_1_819"/>
          <p:cNvSpPr/>
          <p:nvPr/>
        </p:nvSpPr>
        <p:spPr>
          <a:xfrm rot="-5400000">
            <a:off x="1012250" y="3356550"/>
            <a:ext cx="68580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g1157ac665ab_1_819"/>
          <p:cNvSpPr txBox="1">
            <a:spLocks noGrp="1"/>
          </p:cNvSpPr>
          <p:nvPr>
            <p:ph type="title"/>
          </p:nvPr>
        </p:nvSpPr>
        <p:spPr>
          <a:xfrm>
            <a:off x="301437" y="477067"/>
            <a:ext cx="3744000" cy="1271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44" name="Google Shape;44;g1157ac665ab_1_819"/>
          <p:cNvSpPr txBox="1">
            <a:spLocks noGrp="1"/>
          </p:cNvSpPr>
          <p:nvPr>
            <p:ph type="body" idx="1"/>
          </p:nvPr>
        </p:nvSpPr>
        <p:spPr>
          <a:xfrm>
            <a:off x="301433" y="1954400"/>
            <a:ext cx="3744000" cy="421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g1157ac665ab_1_819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g1157ac665ab_1_825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83028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48" name="Google Shape;48;g1157ac665ab_1_825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1157ac665ab_1_828"/>
          <p:cNvSpPr/>
          <p:nvPr/>
        </p:nvSpPr>
        <p:spPr>
          <a:xfrm flipH="1">
            <a:off x="0" y="0"/>
            <a:ext cx="6096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g1157ac665ab_1_828"/>
          <p:cNvSpPr/>
          <p:nvPr/>
        </p:nvSpPr>
        <p:spPr>
          <a:xfrm rot="5400000">
            <a:off x="2595233" y="3356900"/>
            <a:ext cx="6857100" cy="1449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g1157ac665ab_1_82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600"/>
              <a:buNone/>
              <a:defRPr sz="5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g1157ac665ab_1_828"/>
          <p:cNvSpPr txBox="1">
            <a:spLocks noGrp="1"/>
          </p:cNvSpPr>
          <p:nvPr>
            <p:ph type="subTitle" idx="1"/>
          </p:nvPr>
        </p:nvSpPr>
        <p:spPr>
          <a:xfrm>
            <a:off x="354000" y="3705956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4" name="Google Shape;54;g1157ac665ab_1_82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Char char="●"/>
              <a:defRPr>
                <a:solidFill>
                  <a:schemeClr val="lt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●"/>
              <a:defRPr>
                <a:solidFill>
                  <a:schemeClr val="lt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g1157ac665ab_1_828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57ac665ab_1_835"/>
          <p:cNvSpPr txBox="1"/>
          <p:nvPr/>
        </p:nvSpPr>
        <p:spPr>
          <a:xfrm rot="10800000" flipH="1">
            <a:off x="0" y="-100"/>
            <a:ext cx="12192000" cy="6261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g1157ac665ab_1_835"/>
          <p:cNvSpPr/>
          <p:nvPr/>
        </p:nvSpPr>
        <p:spPr>
          <a:xfrm rot="10800000" flipH="1">
            <a:off x="0" y="6163733"/>
            <a:ext cx="12192000" cy="987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g1157ac665ab_1_835"/>
          <p:cNvSpPr txBox="1">
            <a:spLocks noGrp="1"/>
          </p:cNvSpPr>
          <p:nvPr>
            <p:ph type="body" idx="1"/>
          </p:nvPr>
        </p:nvSpPr>
        <p:spPr>
          <a:xfrm>
            <a:off x="76200" y="6262433"/>
            <a:ext cx="11175900" cy="595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60" name="Google Shape;60;g1157ac665ab_1_835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157ac665ab_1_788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Roboto"/>
              <a:buNone/>
              <a:defRPr sz="43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" name="Google Shape;11;g1157ac665ab_1_788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10962900" cy="361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Roboto"/>
              <a:buChar char="●"/>
              <a:defRPr sz="24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●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○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Font typeface="Roboto"/>
              <a:buChar char="■"/>
              <a:defRPr sz="19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g1157ac665ab_1_788"/>
          <p:cNvSpPr txBox="1">
            <a:spLocks noGrp="1"/>
          </p:cNvSpPr>
          <p:nvPr>
            <p:ph type="sldNum" idx="12"/>
          </p:nvPr>
        </p:nvSpPr>
        <p:spPr>
          <a:xfrm>
            <a:off x="11364722" y="626083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"/>
          <p:cNvSpPr txBox="1">
            <a:spLocks noGrp="1"/>
          </p:cNvSpPr>
          <p:nvPr>
            <p:ph type="ctrTitle"/>
          </p:nvPr>
        </p:nvSpPr>
        <p:spPr>
          <a:xfrm>
            <a:off x="1249375" y="1934800"/>
            <a:ext cx="10255200" cy="36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it-IT" b="1">
                <a:latin typeface="Trebuchet MS"/>
                <a:ea typeface="Trebuchet MS"/>
                <a:cs typeface="Trebuchet MS"/>
                <a:sym typeface="Trebuchet MS"/>
              </a:rPr>
              <a:t>Incontri G.O.S.P.</a:t>
            </a: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endParaRPr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Century Gothic"/>
              <a:buNone/>
            </a:pPr>
            <a:r>
              <a:rPr lang="it-IT" sz="3300" b="1">
                <a:latin typeface="Trebuchet MS"/>
                <a:ea typeface="Trebuchet MS"/>
                <a:cs typeface="Trebuchet MS"/>
                <a:sym typeface="Trebuchet MS"/>
              </a:rPr>
              <a:t>a cura degli operatori psicopedagogici degli Osservatori di Area contro la dispersione scolastica</a:t>
            </a:r>
            <a:endParaRPr sz="33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" name="Google Shape;7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1639" y="399620"/>
            <a:ext cx="1426591" cy="876273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88286" y="473475"/>
            <a:ext cx="655706" cy="877598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1" name="Google Shape;8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90933" y="394663"/>
            <a:ext cx="865030" cy="95641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"/>
          <p:cNvSpPr/>
          <p:nvPr/>
        </p:nvSpPr>
        <p:spPr>
          <a:xfrm>
            <a:off x="1249379" y="2636"/>
            <a:ext cx="1102712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1249379" y="459836"/>
            <a:ext cx="11027121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5"/>
          <p:cNvSpPr txBox="1">
            <a:spLocks noGrp="1"/>
          </p:cNvSpPr>
          <p:nvPr>
            <p:ph type="title"/>
          </p:nvPr>
        </p:nvSpPr>
        <p:spPr>
          <a:xfrm>
            <a:off x="1092986" y="624100"/>
            <a:ext cx="104115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>
                <a:latin typeface="Trebuchet MS"/>
                <a:ea typeface="Trebuchet MS"/>
                <a:cs typeface="Trebuchet MS"/>
                <a:sym typeface="Trebuchet MS"/>
              </a:rPr>
              <a:t>STRUMENTI</a:t>
            </a:r>
            <a:endParaRPr sz="44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9" name="Google Shape;169;p15"/>
          <p:cNvSpPr txBox="1">
            <a:spLocks noGrp="1"/>
          </p:cNvSpPr>
          <p:nvPr>
            <p:ph type="body" idx="1"/>
          </p:nvPr>
        </p:nvSpPr>
        <p:spPr>
          <a:xfrm>
            <a:off x="1088648" y="1556054"/>
            <a:ext cx="104160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it-IT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SCHEDA DI SEGNALAZIONE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0" name="Google Shape;170;p15"/>
          <p:cNvSpPr/>
          <p:nvPr/>
        </p:nvSpPr>
        <p:spPr>
          <a:xfrm>
            <a:off x="4342102" y="2482535"/>
            <a:ext cx="527804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Descrizione sintetica della segnalazione</a:t>
            </a:r>
            <a:r>
              <a:rPr lang="it-IT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71" name="Google Shape;171;p15"/>
          <p:cNvGraphicFramePr/>
          <p:nvPr/>
        </p:nvGraphicFramePr>
        <p:xfrm>
          <a:off x="1088659" y="30600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{5CD5DF32-20E9-4DED-B057-04B73BBB0F17}</a:tableStyleId>
              </a:tblPr>
              <a:tblGrid>
                <a:gridCol w="8078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050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AutoNum type="alphaLcParenR"/>
                      </a:pPr>
                      <a:r>
                        <a:rPr lang="it-IT" sz="1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Evasione scolastica</a:t>
                      </a:r>
                      <a:endParaRPr sz="16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 </a:t>
                      </a: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AutoNum type="alphaLcParenR"/>
                      </a:pPr>
                      <a:r>
                        <a:rPr lang="it-IT" sz="1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Abbandono</a:t>
                      </a:r>
                      <a:endParaRPr sz="16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 </a:t>
                      </a: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AutoNum type="alphaLcParenR"/>
                      </a:pPr>
                      <a:r>
                        <a:rPr lang="it-IT" sz="1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Frequenza irregolare</a:t>
                      </a:r>
                      <a:endParaRPr sz="16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 </a:t>
                      </a: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AutoNum type="alphaLcParenR"/>
                      </a:pPr>
                      <a:r>
                        <a:rPr lang="it-IT" sz="1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Comportamenti problematici</a:t>
                      </a:r>
                      <a:endParaRPr sz="16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 </a:t>
                      </a: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525">
                <a:tc>
                  <a:txBody>
                    <a:bodyPr/>
                    <a:lstStyle/>
                    <a:p>
                      <a:pPr marL="342900" marR="0" lvl="0" indent="-3429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600"/>
                        <a:buFont typeface="Trebuchet MS"/>
                        <a:buAutoNum type="alphaLcParenR"/>
                      </a:pPr>
                      <a:r>
                        <a:rPr lang="it-IT" sz="16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Altro*</a:t>
                      </a:r>
                      <a:endParaRPr sz="16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 </a:t>
                      </a:r>
                      <a:endParaRPr sz="1200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2" name="Google Shape;172;p15"/>
          <p:cNvGraphicFramePr/>
          <p:nvPr/>
        </p:nvGraphicFramePr>
        <p:xfrm>
          <a:off x="1088660" y="545923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{5CD5DF32-20E9-4DED-B057-04B73BBB0F17}</a:tableStyleId>
              </a:tblPr>
              <a:tblGrid>
                <a:gridCol w="9820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049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* Per la segnalazione “altro” è indispensabile definire la natura della segnalazione utilizzando lo spazio  indicato con la dicitura “specificare” o tramite una relazione riservata Specificare: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 ...............................................................................................................................................................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 txBox="1">
            <a:spLocks noGrp="1"/>
          </p:cNvSpPr>
          <p:nvPr>
            <p:ph type="title"/>
          </p:nvPr>
        </p:nvSpPr>
        <p:spPr>
          <a:xfrm>
            <a:off x="438033" y="624100"/>
            <a:ext cx="110667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>
                <a:latin typeface="Trebuchet MS"/>
                <a:ea typeface="Trebuchet MS"/>
                <a:cs typeface="Trebuchet MS"/>
                <a:sym typeface="Trebuchet MS"/>
              </a:rPr>
              <a:t>STRUMENTI</a:t>
            </a:r>
            <a:endParaRPr sz="44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8" name="Google Shape;178;p16"/>
          <p:cNvSpPr txBox="1">
            <a:spLocks noGrp="1"/>
          </p:cNvSpPr>
          <p:nvPr>
            <p:ph type="body" idx="1"/>
          </p:nvPr>
        </p:nvSpPr>
        <p:spPr>
          <a:xfrm>
            <a:off x="433422" y="1556054"/>
            <a:ext cx="110712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it-IT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SCHEDA DI SEGNALAZIONE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79" name="Google Shape;179;p16"/>
          <p:cNvSpPr/>
          <p:nvPr/>
        </p:nvSpPr>
        <p:spPr>
          <a:xfrm>
            <a:off x="5184074" y="2482535"/>
            <a:ext cx="314041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Ambiti di osservazione: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80" name="Google Shape;180;p16"/>
          <p:cNvGraphicFramePr/>
          <p:nvPr/>
        </p:nvGraphicFramePr>
        <p:xfrm>
          <a:off x="433414" y="204523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{5CD5DF32-20E9-4DED-B057-04B73BBB0F17}</a:tableStyleId>
              </a:tblPr>
              <a:tblGrid>
                <a:gridCol w="1132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5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I. cognitivo 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it-IT" sz="18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...........................................................................................................................................</a:t>
                      </a:r>
                      <a:endParaRPr sz="18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52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II. relazionale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………………………………………………………………………………..........................................................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5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III. Dell’autonomia personale e sociale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………………………………………………………………………………..........................................................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IV. </a:t>
                      </a:r>
                      <a:r>
                        <a:rPr lang="it-IT" sz="2000" b="1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partecipazione della famiglia alla vita scolastica dell'alunno 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entury Gothic"/>
                        <a:buNone/>
                      </a:pPr>
                      <a:r>
                        <a:rPr lang="it-IT" sz="1800" b="1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……………………………………………………………………………….........................................................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V. comportamenti problematici messi in atto dall'alunno (descrivere comportamento e contesto)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entury Gothic"/>
                        <a:buNone/>
                      </a:pPr>
                      <a:r>
                        <a:rPr lang="it-IT" sz="12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 </a:t>
                      </a:r>
                      <a:r>
                        <a:rPr lang="it-IT" sz="1200" b="1" u="none" strike="noStrike" cap="none">
                          <a:solidFill>
                            <a:schemeClr val="dk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……………………………………………………………………………….........................................................................................................................</a:t>
                      </a:r>
                      <a:endParaRPr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7"/>
          <p:cNvSpPr txBox="1">
            <a:spLocks noGrp="1"/>
          </p:cNvSpPr>
          <p:nvPr>
            <p:ph type="title"/>
          </p:nvPr>
        </p:nvSpPr>
        <p:spPr>
          <a:xfrm>
            <a:off x="672113" y="624100"/>
            <a:ext cx="108327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>
                <a:latin typeface="Trebuchet MS"/>
                <a:ea typeface="Trebuchet MS"/>
                <a:cs typeface="Trebuchet MS"/>
                <a:sym typeface="Trebuchet MS"/>
              </a:rPr>
              <a:t>STRUMENTI</a:t>
            </a:r>
            <a:endParaRPr sz="44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body" idx="1"/>
          </p:nvPr>
        </p:nvSpPr>
        <p:spPr>
          <a:xfrm>
            <a:off x="667600" y="1556054"/>
            <a:ext cx="108369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it-IT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SCHEDA DI SEGNALAZIONE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87" name="Google Shape;187;p17"/>
          <p:cNvSpPr/>
          <p:nvPr/>
        </p:nvSpPr>
        <p:spPr>
          <a:xfrm>
            <a:off x="5184074" y="2482535"/>
            <a:ext cx="288700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Interventi effettuati: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8" name="Google Shape;188;p17"/>
          <p:cNvGraphicFramePr/>
          <p:nvPr/>
        </p:nvGraphicFramePr>
        <p:xfrm>
          <a:off x="567234" y="3032913"/>
          <a:ext cx="3000000" cy="3000000"/>
        </p:xfrm>
        <a:graphic>
          <a:graphicData uri="http://schemas.openxmlformats.org/drawingml/2006/table">
            <a:tbl>
              <a:tblPr firstRow="1" firstCol="1" lastRow="1" lastCol="1" bandRow="1" bandCol="1">
                <a:noFill/>
                <a:tableStyleId>{5CD5DF32-20E9-4DED-B057-04B73BBB0F17}</a:tableStyleId>
              </a:tblPr>
              <a:tblGrid>
                <a:gridCol w="10177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3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a) Intervento educativo/didattico del docente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b) Intervento educativo/didattico del Consiglio di Classe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c) Partecipazione a progetto scolastico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d) Colloqui con la famiglia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e) Coinvolgimento del terzo settore (Associazioni, cooperative, legge 328, ecc..…)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6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f) Interventi pregressi effettuati da agenzie del territorio (Specificare: N.P.I., Servizio Sociale, Forze dell’ordine, ecc.)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19200"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r>
                        <a:rPr lang="it-IT" sz="2000" b="1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g) Altro, specificare: ………………………………………………………………………………………………………………..</a:t>
                      </a: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entury Gothic"/>
                        <a:buNone/>
                      </a:pPr>
                      <a:endParaRPr sz="2000" b="1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solidFill>
                      <a:srgbClr val="F0E8E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8"/>
          <p:cNvSpPr txBox="1">
            <a:spLocks noGrp="1"/>
          </p:cNvSpPr>
          <p:nvPr>
            <p:ph type="title"/>
          </p:nvPr>
        </p:nvSpPr>
        <p:spPr>
          <a:xfrm>
            <a:off x="845539" y="624100"/>
            <a:ext cx="106590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>
                <a:latin typeface="Trebuchet MS"/>
                <a:ea typeface="Trebuchet MS"/>
                <a:cs typeface="Trebuchet MS"/>
                <a:sym typeface="Trebuchet MS"/>
              </a:rPr>
              <a:t>STRUMENTI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94" name="Google Shape;194;p18"/>
          <p:cNvSpPr txBox="1">
            <a:spLocks noGrp="1"/>
          </p:cNvSpPr>
          <p:nvPr>
            <p:ph type="body" idx="1"/>
          </p:nvPr>
        </p:nvSpPr>
        <p:spPr>
          <a:xfrm>
            <a:off x="841198" y="2975575"/>
            <a:ext cx="106635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NOTA BENE: </a:t>
            </a:r>
            <a:r>
              <a:rPr lang="it-IT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Tutti gli operatori della scuola, per vincolo deontologico, sono tenuti alla riservatezza dei dati acquisiti. Si ricorda che l'utilizzo della  scheda è strettamente riservato, non può essere fotocopiata e/o divulgata; è uno strumento funzionale per lo “ studio del caso “.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95" name="Google Shape;195;p18"/>
          <p:cNvGraphicFramePr/>
          <p:nvPr/>
        </p:nvGraphicFramePr>
        <p:xfrm>
          <a:off x="841126" y="490965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{5CD5DF32-20E9-4DED-B057-04B73BBB0F17}</a:tableStyleId>
              </a:tblPr>
              <a:tblGrid>
                <a:gridCol w="4471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91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49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Data.................................................	</a:t>
                      </a:r>
                      <a:endParaRPr sz="20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Il Docente/I Docenti.</a:t>
                      </a:r>
                      <a:endParaRPr sz="20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4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...........................................................................................................................................................................................</a:t>
                      </a:r>
                      <a:endParaRPr sz="2000" b="1" u="none" strike="noStrike" cap="none">
                        <a:latin typeface="Trebuchet MS"/>
                        <a:ea typeface="Trebuchet MS"/>
                        <a:cs typeface="Trebuchet MS"/>
                        <a:sym typeface="Trebuchet MS"/>
                      </a:endParaRPr>
                    </a:p>
                  </a:txBody>
                  <a:tcPr marL="34925" marR="34925" marT="34925" marB="34925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6" name="Google Shape;196;p18"/>
          <p:cNvSpPr txBox="1"/>
          <p:nvPr/>
        </p:nvSpPr>
        <p:spPr>
          <a:xfrm>
            <a:off x="841098" y="1556054"/>
            <a:ext cx="106635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29718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🠶"/>
            </a:pPr>
            <a:r>
              <a:rPr lang="it-IT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SCHEDA DI SEGNALAZIONE</a:t>
            </a:r>
            <a:endParaRPr sz="18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Noto Sans Symbols"/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>
            <a:spLocks noGrp="1"/>
          </p:cNvSpPr>
          <p:nvPr>
            <p:ph type="title"/>
          </p:nvPr>
        </p:nvSpPr>
        <p:spPr>
          <a:xfrm>
            <a:off x="704463" y="624099"/>
            <a:ext cx="10800000" cy="13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>
                <a:latin typeface="Trebuchet MS"/>
                <a:ea typeface="Trebuchet MS"/>
                <a:cs typeface="Trebuchet MS"/>
                <a:sym typeface="Trebuchet MS"/>
              </a:rPr>
              <a:t>STRUMENTI</a:t>
            </a:r>
            <a:endParaRPr sz="44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2" name="Google Shape;202;p19"/>
          <p:cNvSpPr txBox="1"/>
          <p:nvPr/>
        </p:nvSpPr>
        <p:spPr>
          <a:xfrm>
            <a:off x="1693802" y="3202102"/>
            <a:ext cx="8821500" cy="10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Noto Sans Symbols"/>
              <a:buNone/>
            </a:pPr>
            <a:r>
              <a:rPr lang="it-IT" sz="4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SCHEDA DI SEGNALAZIONE</a:t>
            </a:r>
            <a:endParaRPr sz="14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3" name="Google Shape;203;p19"/>
          <p:cNvSpPr/>
          <p:nvPr/>
        </p:nvSpPr>
        <p:spPr>
          <a:xfrm>
            <a:off x="3691745" y="1833622"/>
            <a:ext cx="5094600" cy="9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NARRAZIONE COMPLETA 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DELLA PERSONA</a:t>
            </a:r>
            <a:endParaRPr sz="24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4" name="Google Shape;204;p19"/>
          <p:cNvSpPr/>
          <p:nvPr/>
        </p:nvSpPr>
        <p:spPr>
          <a:xfrm>
            <a:off x="2410637" y="4674894"/>
            <a:ext cx="7387800" cy="10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PER UNA </a:t>
            </a:r>
            <a:endParaRPr sz="28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VISIONE OLISTICA </a:t>
            </a:r>
            <a:endParaRPr sz="28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5" name="Google Shape;205;p19"/>
          <p:cNvSpPr/>
          <p:nvPr/>
        </p:nvSpPr>
        <p:spPr>
          <a:xfrm>
            <a:off x="682047" y="1946550"/>
            <a:ext cx="2738700" cy="4039500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06" name="Google Shape;206;p19"/>
          <p:cNvSpPr/>
          <p:nvPr/>
        </p:nvSpPr>
        <p:spPr>
          <a:xfrm>
            <a:off x="8954628" y="1946551"/>
            <a:ext cx="2381700" cy="39513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lt1"/>
          </a:solidFill>
          <a:ln w="15875" cap="rnd" cmpd="sng">
            <a:solidFill>
              <a:srgbClr val="78230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1"/>
          <p:cNvSpPr txBox="1">
            <a:spLocks noGrp="1"/>
          </p:cNvSpPr>
          <p:nvPr>
            <p:ph type="title"/>
          </p:nvPr>
        </p:nvSpPr>
        <p:spPr>
          <a:xfrm>
            <a:off x="1043775" y="1008825"/>
            <a:ext cx="10461000" cy="48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it-IT" sz="4000" b="1" cap="none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it-IT" sz="4000" b="1" cap="none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-IT" sz="4000" b="1" cap="none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it-IT" sz="4000" b="1" cap="none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-IT" sz="4000" b="1" cap="none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it-IT" sz="4000" b="1" cap="none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-IT" sz="4000" b="1" cap="none">
                <a:latin typeface="Trebuchet MS"/>
                <a:ea typeface="Trebuchet MS"/>
                <a:cs typeface="Trebuchet MS"/>
                <a:sym typeface="Trebuchet MS"/>
              </a:rPr>
              <a:t>2.  OSSERVAZIONE E ANALISI DI INTERVENTO</a:t>
            </a:r>
            <a:endParaRPr sz="4000" b="1" cap="none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2"/>
          <p:cNvSpPr txBox="1">
            <a:spLocks noGrp="1"/>
          </p:cNvSpPr>
          <p:nvPr>
            <p:ph type="title"/>
          </p:nvPr>
        </p:nvSpPr>
        <p:spPr>
          <a:xfrm>
            <a:off x="1072700" y="624100"/>
            <a:ext cx="10420800" cy="15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>
                <a:latin typeface="Trebuchet MS"/>
                <a:ea typeface="Trebuchet MS"/>
                <a:cs typeface="Trebuchet MS"/>
                <a:sym typeface="Trebuchet MS"/>
              </a:rPr>
              <a:t>OSSERVAZIONE</a:t>
            </a:r>
            <a:endParaRPr sz="44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7" name="Google Shape;217;p22"/>
          <p:cNvSpPr/>
          <p:nvPr/>
        </p:nvSpPr>
        <p:spPr>
          <a:xfrm>
            <a:off x="4365725" y="1866425"/>
            <a:ext cx="3834900" cy="100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cosa serve</a:t>
            </a:r>
            <a:endParaRPr sz="4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8" name="Google Shape;218;p22"/>
          <p:cNvSpPr txBox="1"/>
          <p:nvPr/>
        </p:nvSpPr>
        <p:spPr>
          <a:xfrm>
            <a:off x="465025" y="3077800"/>
            <a:ext cx="11372100" cy="190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1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Per “vedere” la problematica segnalata da diverse prospettive e arricchire il quadro di conoscenze, al fine di individuare percorsi pedagogico-didattici adeguati allo specifico bisogno dell’alunno.</a:t>
            </a:r>
            <a:endParaRPr sz="31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4"/>
          <p:cNvSpPr txBox="1">
            <a:spLocks noGrp="1"/>
          </p:cNvSpPr>
          <p:nvPr>
            <p:ph type="title"/>
          </p:nvPr>
        </p:nvSpPr>
        <p:spPr>
          <a:xfrm>
            <a:off x="1274004" y="603700"/>
            <a:ext cx="10230600" cy="1285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INTERVENTO</a:t>
            </a:r>
            <a:endParaRPr sz="4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4" name="Google Shape;224;p24"/>
          <p:cNvSpPr/>
          <p:nvPr/>
        </p:nvSpPr>
        <p:spPr>
          <a:xfrm>
            <a:off x="5576331" y="2754395"/>
            <a:ext cx="668700" cy="584700"/>
          </a:xfrm>
          <a:prstGeom prst="downArrow">
            <a:avLst>
              <a:gd name="adj1" fmla="val 55000"/>
              <a:gd name="adj2" fmla="val 45000"/>
            </a:avLst>
          </a:prstGeom>
          <a:solidFill>
            <a:schemeClr val="lt1"/>
          </a:solidFill>
          <a:ln w="15875" cap="rnd" cmpd="sng">
            <a:solidFill>
              <a:srgbClr val="DBE2CE">
                <a:alpha val="898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225" name="Google Shape;225;p24"/>
          <p:cNvGrpSpPr/>
          <p:nvPr/>
        </p:nvGrpSpPr>
        <p:grpSpPr>
          <a:xfrm>
            <a:off x="1916644" y="2054682"/>
            <a:ext cx="8381318" cy="4578763"/>
            <a:chOff x="1484256" y="642378"/>
            <a:chExt cx="7300800" cy="4563248"/>
          </a:xfrm>
        </p:grpSpPr>
        <p:sp>
          <p:nvSpPr>
            <p:cNvPr id="226" name="Google Shape;226;p24"/>
            <p:cNvSpPr txBox="1"/>
            <p:nvPr/>
          </p:nvSpPr>
          <p:spPr>
            <a:xfrm>
              <a:off x="1551165" y="642378"/>
              <a:ext cx="6756000" cy="637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800"/>
                <a:buFont typeface="Century Gothic"/>
                <a:buNone/>
              </a:pPr>
              <a:r>
                <a:rPr lang="it-IT" sz="28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Inizia con la scheda di segnalazione</a:t>
              </a:r>
              <a:endParaRPr sz="2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7" name="Google Shape;227;p24"/>
            <p:cNvSpPr/>
            <p:nvPr/>
          </p:nvSpPr>
          <p:spPr>
            <a:xfrm>
              <a:off x="1484256" y="1876239"/>
              <a:ext cx="7300800" cy="72480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8" name="Google Shape;228;p24"/>
            <p:cNvSpPr txBox="1"/>
            <p:nvPr/>
          </p:nvSpPr>
          <p:spPr>
            <a:xfrm>
              <a:off x="1505480" y="1897463"/>
              <a:ext cx="6130500" cy="68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200"/>
                <a:buFont typeface="Century Gothic"/>
                <a:buNone/>
              </a:pPr>
              <a:r>
                <a:rPr lang="it-IT" sz="22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                                    </a:t>
              </a:r>
              <a:r>
                <a:rPr lang="it-IT" sz="28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Coinvolge: </a:t>
              </a:r>
              <a:endPara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29" name="Google Shape;229;p24"/>
            <p:cNvSpPr/>
            <p:nvPr/>
          </p:nvSpPr>
          <p:spPr>
            <a:xfrm>
              <a:off x="2059828" y="3317426"/>
              <a:ext cx="6024300" cy="1888200"/>
            </a:xfrm>
            <a:prstGeom prst="roundRect">
              <a:avLst>
                <a:gd name="adj" fmla="val 10000"/>
              </a:avLst>
            </a:prstGeom>
            <a:solidFill>
              <a:schemeClr val="l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0" name="Google Shape;230;p24"/>
            <p:cNvSpPr txBox="1"/>
            <p:nvPr/>
          </p:nvSpPr>
          <p:spPr>
            <a:xfrm>
              <a:off x="2566900" y="3317420"/>
              <a:ext cx="4574100" cy="1831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it-IT" sz="20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1. Docenti del C.d.C.</a:t>
              </a:r>
              <a:endPara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Century Gothic"/>
                <a:buNone/>
              </a:pPr>
              <a:r>
                <a:rPr lang="it-IT" sz="20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2. Agenzie del territorio (se coinvolte)</a:t>
              </a:r>
              <a:endPara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1" name="Google Shape;231;p24"/>
            <p:cNvSpPr/>
            <p:nvPr/>
          </p:nvSpPr>
          <p:spPr>
            <a:xfrm>
              <a:off x="7233839" y="2584182"/>
              <a:ext cx="582600" cy="5826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lt1"/>
            </a:solidFill>
            <a:ln w="15875" cap="rnd" cmpd="sng">
              <a:solidFill>
                <a:srgbClr val="D4D8CD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2" name="Google Shape;232;p24"/>
            <p:cNvSpPr/>
            <p:nvPr/>
          </p:nvSpPr>
          <p:spPr>
            <a:xfrm>
              <a:off x="2573291" y="2600932"/>
              <a:ext cx="582600" cy="582600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chemeClr val="lt1"/>
            </a:solidFill>
            <a:ln w="15875" cap="rnd" cmpd="sng">
              <a:solidFill>
                <a:srgbClr val="DBE2CE">
                  <a:alpha val="898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233" name="Google Shape;233;p24"/>
            <p:cNvSpPr txBox="1"/>
            <p:nvPr/>
          </p:nvSpPr>
          <p:spPr>
            <a:xfrm>
              <a:off x="2704374" y="2600932"/>
              <a:ext cx="320400" cy="438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33000" tIns="33000" rIns="33000" bIns="33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Century Gothic"/>
                <a:buNone/>
              </a:pPr>
              <a:endParaRPr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1157ac665ab_1_268"/>
          <p:cNvSpPr txBox="1">
            <a:spLocks noGrp="1"/>
          </p:cNvSpPr>
          <p:nvPr>
            <p:ph type="title"/>
          </p:nvPr>
        </p:nvSpPr>
        <p:spPr>
          <a:xfrm>
            <a:off x="614600" y="2753800"/>
            <a:ext cx="10962900" cy="1350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2. DISAGIO SCOLASTICO 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 disturbi e difficoltà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157ac665ab_1_272"/>
          <p:cNvSpPr txBox="1">
            <a:spLocks noGrp="1"/>
          </p:cNvSpPr>
          <p:nvPr>
            <p:ph type="title"/>
          </p:nvPr>
        </p:nvSpPr>
        <p:spPr>
          <a:xfrm>
            <a:off x="629200" y="984967"/>
            <a:ext cx="10962900" cy="1023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600">
                <a:latin typeface="Trebuchet MS"/>
                <a:ea typeface="Trebuchet MS"/>
                <a:cs typeface="Trebuchet MS"/>
                <a:sym typeface="Trebuchet MS"/>
              </a:rPr>
              <a:t>Disagio scolastico </a:t>
            </a:r>
            <a:endParaRPr sz="5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900" i="1">
                <a:latin typeface="Trebuchet MS"/>
                <a:ea typeface="Trebuchet MS"/>
                <a:cs typeface="Trebuchet MS"/>
                <a:sym typeface="Trebuchet MS"/>
              </a:rPr>
              <a:t> disturbi e difficoltà</a:t>
            </a:r>
            <a:endParaRPr sz="3600" i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44" name="Google Shape;244;g1157ac665ab_1_272"/>
          <p:cNvSpPr txBox="1">
            <a:spLocks noGrp="1"/>
          </p:cNvSpPr>
          <p:nvPr>
            <p:ph type="body" idx="1"/>
          </p:nvPr>
        </p:nvSpPr>
        <p:spPr>
          <a:xfrm>
            <a:off x="614600" y="2227933"/>
            <a:ext cx="10962900" cy="3054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it-IT" sz="29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Il disagio scolastico è  la risultante di numerosi  fattori: </a:t>
            </a:r>
            <a:endParaRPr sz="29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2750" algn="ctr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rebuchet MS"/>
              <a:buAutoNum type="arabicPeriod"/>
            </a:pPr>
            <a:r>
              <a:rPr lang="it-IT" sz="29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Aspetti di gestione pedagogico-educativa-didattica;</a:t>
            </a:r>
            <a:endParaRPr sz="29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41275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Trebuchet MS"/>
              <a:buAutoNum type="arabicPeriod"/>
            </a:pPr>
            <a:r>
              <a:rPr lang="it-IT" sz="29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Aspetti che afferiscono alla sfera personale e ambientale.</a:t>
            </a:r>
            <a:endParaRPr sz="16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157ac665ab_0_0"/>
          <p:cNvSpPr txBox="1">
            <a:spLocks noGrp="1"/>
          </p:cNvSpPr>
          <p:nvPr>
            <p:ph type="ctrTitle"/>
          </p:nvPr>
        </p:nvSpPr>
        <p:spPr>
          <a:xfrm>
            <a:off x="696525" y="238050"/>
            <a:ext cx="10808100" cy="1262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Cos’é il G.O.S.P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90" name="Google Shape;90;g1157ac665ab_0_0"/>
          <p:cNvSpPr txBox="1">
            <a:spLocks noGrp="1"/>
          </p:cNvSpPr>
          <p:nvPr>
            <p:ph type="subTitle" idx="1"/>
          </p:nvPr>
        </p:nvSpPr>
        <p:spPr>
          <a:xfrm>
            <a:off x="566300" y="1385000"/>
            <a:ext cx="10518600" cy="4861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7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70">
                <a:latin typeface="Trebuchet MS"/>
                <a:ea typeface="Trebuchet MS"/>
                <a:cs typeface="Trebuchet MS"/>
                <a:sym typeface="Trebuchet MS"/>
              </a:rPr>
              <a:t>All’interno dell’organizzazione degli osservatori di area delle scuole siciliane è stato costituito il G.O.S.P. (Gruppo Operativo di Supporto Psicopedagogico) costituito da: </a:t>
            </a:r>
            <a:endParaRPr sz="197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3728" algn="just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SzPts val="1971"/>
              <a:buFont typeface="Trebuchet MS"/>
              <a:buAutoNum type="arabicPeriod"/>
            </a:pPr>
            <a:r>
              <a:rPr lang="it-IT" sz="1970">
                <a:latin typeface="Trebuchet MS"/>
                <a:ea typeface="Trebuchet MS"/>
                <a:cs typeface="Trebuchet MS"/>
                <a:sym typeface="Trebuchet MS"/>
              </a:rPr>
              <a:t>l’operatore psicopedagogico (OPT) dell’osservatorio di riferimento;</a:t>
            </a:r>
            <a:endParaRPr sz="197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372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71"/>
              <a:buFont typeface="Trebuchet MS"/>
              <a:buAutoNum type="arabicPeriod"/>
            </a:pPr>
            <a:r>
              <a:rPr lang="it-IT" sz="1970">
                <a:latin typeface="Trebuchet MS"/>
                <a:ea typeface="Trebuchet MS"/>
                <a:cs typeface="Trebuchet MS"/>
                <a:sym typeface="Trebuchet MS"/>
              </a:rPr>
              <a:t>1 referente o F.S. contro la dispersione scolastica;</a:t>
            </a:r>
            <a:endParaRPr sz="197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372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71"/>
              <a:buFont typeface="Trebuchet MS"/>
              <a:buAutoNum type="arabicPeriod"/>
            </a:pPr>
            <a:r>
              <a:rPr lang="it-IT" sz="1970">
                <a:latin typeface="Trebuchet MS"/>
                <a:ea typeface="Trebuchet MS"/>
                <a:cs typeface="Trebuchet MS"/>
                <a:sym typeface="Trebuchet MS"/>
              </a:rPr>
              <a:t>1 referente o F.S. bullismo e cyberbullismo;</a:t>
            </a:r>
            <a:endParaRPr sz="1970"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lvl="0" indent="-353728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71"/>
              <a:buFont typeface="Trebuchet MS"/>
              <a:buAutoNum type="arabicPeriod"/>
            </a:pPr>
            <a:r>
              <a:rPr lang="it-IT" sz="1970">
                <a:latin typeface="Trebuchet MS"/>
                <a:ea typeface="Trebuchet MS"/>
                <a:cs typeface="Trebuchet MS"/>
                <a:sym typeface="Trebuchet MS"/>
              </a:rPr>
              <a:t>1 referente o F.S.BES/DSA.</a:t>
            </a:r>
            <a:endParaRPr sz="197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-IT" sz="1970">
                <a:latin typeface="Trebuchet MS"/>
                <a:ea typeface="Trebuchet MS"/>
                <a:cs typeface="Trebuchet MS"/>
                <a:sym typeface="Trebuchet MS"/>
              </a:rPr>
              <a:t>Tale gruppo, attraverso incontri periodici, individua percorsi finalizzati sia alla regolare frequenza scolastica, che al benessere e al successo scolastico e formativo degli alunni.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1157ac665ab_1_282"/>
          <p:cNvSpPr txBox="1">
            <a:spLocks noGrp="1"/>
          </p:cNvSpPr>
          <p:nvPr>
            <p:ph type="body" idx="1"/>
          </p:nvPr>
        </p:nvSpPr>
        <p:spPr>
          <a:xfrm>
            <a:off x="629200" y="2558767"/>
            <a:ext cx="5333100" cy="17625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spcFirstLastPara="1" wrap="square" lIns="121900" tIns="121900" rIns="121900" bIns="121900" anchor="t" anchorCtr="0">
            <a:normAutofit fontScale="92500"/>
          </a:bodyPr>
          <a:lstStyle/>
          <a:p>
            <a:pPr marL="6096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it-IT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INNATO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it-IT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PERSISTENTE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it-IT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RESISTENTE AI TRATTAMENTI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0" name="Google Shape;250;g1157ac665ab_1_282"/>
          <p:cNvSpPr txBox="1">
            <a:spLocks noGrp="1"/>
          </p:cNvSpPr>
          <p:nvPr>
            <p:ph type="body" idx="2"/>
          </p:nvPr>
        </p:nvSpPr>
        <p:spPr>
          <a:xfrm>
            <a:off x="6410633" y="2558767"/>
            <a:ext cx="5181600" cy="1762500"/>
          </a:xfrm>
          <a:prstGeom prst="rect">
            <a:avLst/>
          </a:prstGeom>
          <a:gradFill>
            <a:gsLst>
              <a:gs pos="0">
                <a:srgbClr val="D4E5F5"/>
              </a:gs>
              <a:gs pos="100000">
                <a:srgbClr val="70A4D5"/>
              </a:gs>
            </a:gsLst>
            <a:lin ang="5400012" scaled="0"/>
          </a:gradFill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it-IT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NON E’ INNATA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rebuchet MS"/>
              <a:buChar char="●"/>
            </a:pPr>
            <a:r>
              <a:rPr lang="it-IT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MODIFICABILE</a:t>
            </a:r>
            <a:endParaRPr sz="2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1" name="Google Shape;251;g1157ac665ab_1_282"/>
          <p:cNvSpPr txBox="1"/>
          <p:nvPr/>
        </p:nvSpPr>
        <p:spPr>
          <a:xfrm>
            <a:off x="966400" y="843067"/>
            <a:ext cx="10259100" cy="90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DISTURBO / DIFFICOLTÀ</a:t>
            </a:r>
            <a:endParaRPr sz="19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g1157ac665ab_1_282"/>
          <p:cNvSpPr txBox="1"/>
          <p:nvPr/>
        </p:nvSpPr>
        <p:spPr>
          <a:xfrm>
            <a:off x="46800" y="4583600"/>
            <a:ext cx="12098400" cy="2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609600" marR="0" lvl="0" indent="-4254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❏"/>
            </a:pPr>
            <a:r>
              <a:rPr lang="it-IT" sz="1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Il </a:t>
            </a:r>
            <a:r>
              <a:rPr lang="it-IT" sz="19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DISTURBO</a:t>
            </a:r>
            <a:r>
              <a:rPr lang="it-IT" sz="1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ha un carattere innato, è resistente all’intervento e la prestazione migliora solo nella misura in cui l’alunno riesce a diventare </a:t>
            </a:r>
            <a:r>
              <a:rPr lang="it-IT" sz="19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strategico e a compensare.</a:t>
            </a:r>
            <a:endParaRPr sz="19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marR="0" lvl="0" indent="-425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900"/>
              <a:buChar char="❏"/>
            </a:pPr>
            <a:r>
              <a:rPr lang="it-IT" sz="1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it-IT" sz="19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DIFFICOLTÀ’ </a:t>
            </a:r>
            <a:r>
              <a:rPr lang="it-IT" sz="1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non ha basi fisiologiche, è transitoria, è altamente modificabile con </a:t>
            </a:r>
            <a:r>
              <a:rPr lang="it-IT" sz="19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interventi didattici mirati</a:t>
            </a:r>
            <a:r>
              <a:rPr lang="it-IT" sz="19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e può dipendere da situazioni socio-culturali di svantaggio, da un insegnamento poco efficace oppure da scarse risorse personali e/o insufficiente grado di maturità.</a:t>
            </a:r>
            <a:endParaRPr sz="19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157ac665ab_1_259"/>
          <p:cNvSpPr txBox="1">
            <a:spLocks noGrp="1"/>
          </p:cNvSpPr>
          <p:nvPr>
            <p:ph type="title"/>
          </p:nvPr>
        </p:nvSpPr>
        <p:spPr>
          <a:xfrm>
            <a:off x="653667" y="651000"/>
            <a:ext cx="105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>
                <a:latin typeface="Trebuchet MS"/>
                <a:ea typeface="Trebuchet MS"/>
                <a:cs typeface="Trebuchet MS"/>
                <a:sym typeface="Trebuchet MS"/>
              </a:rPr>
              <a:t>La qualità dell’apprendimento è sempre il risultato di un insieme complesso di fattori che interagiscono fra di loro in modo dinamico</a:t>
            </a:r>
            <a:endParaRPr sz="1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45720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>
                <a:latin typeface="Trebuchet MS"/>
                <a:ea typeface="Trebuchet MS"/>
                <a:cs typeface="Trebuchet MS"/>
                <a:sym typeface="Trebuchet MS"/>
              </a:rPr>
              <a:t>Tre dimensioni  sempre attive in ogni processo di apprendimento:</a:t>
            </a:r>
            <a:endParaRPr sz="27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700">
                <a:latin typeface="Trebuchet MS"/>
                <a:ea typeface="Trebuchet MS"/>
                <a:cs typeface="Trebuchet MS"/>
                <a:sym typeface="Trebuchet MS"/>
              </a:rPr>
              <a:t>LO STUDENTE - LA FAMIGLIA - LA SCUOLA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8" name="Google Shape;258;g1157ac665ab_1_259"/>
          <p:cNvSpPr txBox="1"/>
          <p:nvPr/>
        </p:nvSpPr>
        <p:spPr>
          <a:xfrm>
            <a:off x="0" y="0"/>
            <a:ext cx="113673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1157ac665ab_1_324"/>
          <p:cNvSpPr txBox="1">
            <a:spLocks noGrp="1"/>
          </p:cNvSpPr>
          <p:nvPr>
            <p:ph type="title"/>
          </p:nvPr>
        </p:nvSpPr>
        <p:spPr>
          <a:xfrm>
            <a:off x="103825" y="446838"/>
            <a:ext cx="8854800" cy="4956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Osservare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000">
                <a:latin typeface="Trebuchet MS"/>
                <a:ea typeface="Trebuchet MS"/>
                <a:cs typeface="Trebuchet MS"/>
                <a:sym typeface="Trebuchet MS"/>
              </a:rPr>
              <a:t>Sarà cura dell’OPT individuare gli strumenti più adeguati alle situazioni segnalate dai GOSP - in accordo con i consigli di classe - monitorando l’efficacia degli interventi e restituendo ai GOSP gli esiti</a:t>
            </a:r>
            <a:endParaRPr sz="30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64" name="Google Shape;264;g1157ac665ab_1_3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3">
            <a:off x="8400202" y="1112828"/>
            <a:ext cx="3898099" cy="3624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57ac665ab_1_471"/>
          <p:cNvSpPr txBox="1"/>
          <p:nvPr/>
        </p:nvSpPr>
        <p:spPr>
          <a:xfrm>
            <a:off x="949000" y="1840350"/>
            <a:ext cx="104955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5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3. Analisi del fenomeno della </a:t>
            </a:r>
            <a:br>
              <a:rPr lang="it-IT" sz="35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-IT" sz="35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dispersione scolastica e</a:t>
            </a:r>
            <a:br>
              <a:rPr lang="it-IT" sz="35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-IT" sz="35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modalità di restituzione al collegio docenti</a:t>
            </a:r>
            <a:r>
              <a:rPr lang="it-IT" sz="63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it-IT" sz="63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500">
              <a:solidFill>
                <a:schemeClr val="lt1"/>
              </a:solidFill>
            </a:endParaRPr>
          </a:p>
        </p:txBody>
      </p:sp>
      <p:sp>
        <p:nvSpPr>
          <p:cNvPr id="270" name="Google Shape;270;g1157ac665ab_1_471"/>
          <p:cNvSpPr txBox="1"/>
          <p:nvPr/>
        </p:nvSpPr>
        <p:spPr>
          <a:xfrm>
            <a:off x="1316725" y="4010625"/>
            <a:ext cx="9462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609600" lvl="0" indent="-45720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3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Evasioni – abbandoni - frequenze irregolari</a:t>
            </a:r>
            <a:endParaRPr sz="1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57ac665ab_1_481"/>
          <p:cNvSpPr txBox="1">
            <a:spLocks noGrp="1"/>
          </p:cNvSpPr>
          <p:nvPr>
            <p:ph type="title"/>
          </p:nvPr>
        </p:nvSpPr>
        <p:spPr>
          <a:xfrm>
            <a:off x="478775" y="574300"/>
            <a:ext cx="11231700" cy="8619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95348"/>
              <a:buNone/>
            </a:pPr>
            <a:r>
              <a:rPr lang="it-IT">
                <a:latin typeface="Trebuchet MS"/>
                <a:ea typeface="Trebuchet MS"/>
                <a:cs typeface="Trebuchet MS"/>
                <a:sym typeface="Trebuchet MS"/>
              </a:rPr>
              <a:t>D</a:t>
            </a:r>
            <a:r>
              <a:rPr lang="it-IT" sz="370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ispersione scolastica: definizione del fenomeno </a:t>
            </a:r>
            <a:r>
              <a:rPr lang="it-IT" b="1">
                <a:latin typeface="Trebuchet MS"/>
                <a:ea typeface="Trebuchet MS"/>
                <a:cs typeface="Trebuchet MS"/>
                <a:sym typeface="Trebuchet MS"/>
              </a:rPr>
              <a:t/>
            </a:r>
            <a:br>
              <a:rPr lang="it-IT" b="1">
                <a:latin typeface="Trebuchet MS"/>
                <a:ea typeface="Trebuchet MS"/>
                <a:cs typeface="Trebuchet MS"/>
                <a:sym typeface="Trebuchet MS"/>
              </a:rPr>
            </a:b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6" name="Google Shape;276;g1157ac665ab_1_481"/>
          <p:cNvSpPr txBox="1">
            <a:spLocks noGrp="1"/>
          </p:cNvSpPr>
          <p:nvPr>
            <p:ph type="body" idx="1"/>
          </p:nvPr>
        </p:nvSpPr>
        <p:spPr>
          <a:xfrm>
            <a:off x="415600" y="1635873"/>
            <a:ext cx="11360700" cy="4628700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4510"/>
              </a:srgbClr>
            </a:outerShdw>
          </a:effectLst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152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52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52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</a:t>
            </a:r>
            <a:r>
              <a:rPr lang="it-IT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dispersione scolastica </a:t>
            </a: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è </a:t>
            </a: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spia di un grave malessere 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52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interno ed esterno alla scuola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5240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che comporta costi individuali e sociali elevati.</a:t>
            </a:r>
            <a:b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i="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157ac665ab_1_486"/>
          <p:cNvSpPr txBox="1">
            <a:spLocks noGrp="1"/>
          </p:cNvSpPr>
          <p:nvPr>
            <p:ph type="body" idx="1"/>
          </p:nvPr>
        </p:nvSpPr>
        <p:spPr>
          <a:xfrm>
            <a:off x="504650" y="2339900"/>
            <a:ext cx="11271600" cy="3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2500" lnSpcReduction="20000"/>
          </a:bodyPr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</a:t>
            </a: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dispersione scolastica </a:t>
            </a: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rileva</a:t>
            </a: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Mancati ingressi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</a:t>
            </a: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vasione dall’obbligo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Abbandoni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Frequenze irregolari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Proscioglimento dall’obbligo senza conseguimento del titolo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ipetenze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Bocciature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itardi rispetto all’età regolare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</a:t>
            </a: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ssolvimento formale dell’obbligo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45769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rebuchet MS"/>
              <a:buChar char="•"/>
            </a:pP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Q</a:t>
            </a: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ualità scadente degli esiti  (</a:t>
            </a:r>
            <a:r>
              <a:rPr lang="it-IT" i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Dispersione implicita</a:t>
            </a:r>
            <a:r>
              <a:rPr lang="it-IT" i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)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1157ac665ab_1_506"/>
          <p:cNvSpPr txBox="1">
            <a:spLocks noGrp="1"/>
          </p:cNvSpPr>
          <p:nvPr>
            <p:ph type="title"/>
          </p:nvPr>
        </p:nvSpPr>
        <p:spPr>
          <a:xfrm>
            <a:off x="375227" y="681671"/>
            <a:ext cx="10516200" cy="8583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7250"/>
              </a:srgbClr>
            </a:outerShdw>
          </a:effectLst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0810"/>
              <a:buNone/>
            </a:pPr>
            <a:r>
              <a:rPr lang="it-IT" sz="3700" u="none" strike="noStrike" cap="none">
                <a:latin typeface="Trebuchet MS"/>
                <a:ea typeface="Trebuchet MS"/>
                <a:cs typeface="Trebuchet MS"/>
                <a:sym typeface="Trebuchet MS"/>
              </a:rPr>
              <a:t>Monitoraggio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7" name="Google Shape;287;g1157ac665ab_1_506"/>
          <p:cNvSpPr txBox="1">
            <a:spLocks noGrp="1"/>
          </p:cNvSpPr>
          <p:nvPr>
            <p:ph type="body" idx="1"/>
          </p:nvPr>
        </p:nvSpPr>
        <p:spPr>
          <a:xfrm>
            <a:off x="308267" y="2284550"/>
            <a:ext cx="11362500" cy="50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“Il monitoraggio consiste nella rilevazione e registrazione sistematica d</a:t>
            </a: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egli </a:t>
            </a:r>
            <a:r>
              <a:rPr lang="it-IT" sz="2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atti di un processo allo scopo di confrontare lo svolgimento reale, in un dato periodo, con quello inizialmente prestabilito”. </a:t>
            </a: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Il monitoraggio è, quindi, un procedimento continuo di raccolta di dati e informazioni sull’andamento del progetto che avviene per la tutta la sua durata.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</a:pP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partire dai dati raccolti attraverso l’attività di monitoraggio, si attiva un processo di comparazione e analisi, tale da consentire di esprimere giudizi in merito alla bontà di ciò che si intende fare, di ciò che si è fatto, di ciò che sarà possibile fare in futuro sulla scorta di tale esperienza.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t-IT" sz="2400"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17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400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21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57ac665ab_1_533"/>
          <p:cNvSpPr/>
          <p:nvPr/>
        </p:nvSpPr>
        <p:spPr>
          <a:xfrm>
            <a:off x="323500" y="724625"/>
            <a:ext cx="11166900" cy="51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-IT" sz="190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Per analizzare il fenomeno della dispersione scolastica, facciamo uso di </a:t>
            </a:r>
            <a:r>
              <a:rPr lang="it-IT" sz="1900" b="1" i="0" u="sng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variabili </a:t>
            </a:r>
            <a:endParaRPr sz="190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-IT" sz="190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Queste variabili sono quelle che troviamo nelle schede di monitoraggio, che utilizziamo periodicamente (mensilmente), e sono (quelle principali):</a:t>
            </a:r>
            <a:endParaRPr sz="190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63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rebuchet MS"/>
              <a:buChar char="-"/>
            </a:pPr>
            <a:r>
              <a:rPr lang="it-IT" sz="1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Evasione</a:t>
            </a:r>
            <a:endParaRPr sz="16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63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rebuchet MS"/>
              <a:buChar char="-"/>
            </a:pPr>
            <a:r>
              <a:rPr lang="it-IT" sz="1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Abbandono</a:t>
            </a:r>
            <a:endParaRPr sz="16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63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rebuchet MS"/>
              <a:buChar char="-"/>
            </a:pPr>
            <a:r>
              <a:rPr lang="it-IT" sz="1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Frequenze irregolari</a:t>
            </a:r>
            <a:endParaRPr sz="16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63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rebuchet MS"/>
              <a:buChar char="-"/>
            </a:pPr>
            <a:r>
              <a:rPr lang="it-IT" sz="1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Dispersione digitale</a:t>
            </a:r>
            <a:endParaRPr sz="16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457200" marR="0" lvl="0" indent="-463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Trebuchet MS"/>
              <a:buChar char="-"/>
            </a:pPr>
            <a:r>
              <a:rPr lang="it-IT" sz="1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Assenze continuative legate a problematiche COVID</a:t>
            </a:r>
            <a:endParaRPr sz="19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it-IT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L’</a:t>
            </a:r>
            <a:r>
              <a:rPr lang="it-IT" sz="19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analisi del fenomeno della dispersione scolastica </a:t>
            </a:r>
            <a:r>
              <a:rPr lang="it-IT" sz="19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è un processo abbastanza complesso, che richiede da parte del docente referente e delegato a tale compito, ma anche di tutto il gruppo GOSP, il ricorso ad una “cassetta degli attrezzi” caratterizzata non specificatamente da discipline scolastiche, ma da competenze riguardanti la ricerca educativa.</a:t>
            </a:r>
            <a:endParaRPr sz="19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57ac665ab_1_518"/>
          <p:cNvSpPr txBox="1">
            <a:spLocks noGrp="1"/>
          </p:cNvSpPr>
          <p:nvPr>
            <p:ph type="body" idx="1"/>
          </p:nvPr>
        </p:nvSpPr>
        <p:spPr>
          <a:xfrm>
            <a:off x="653102" y="3061447"/>
            <a:ext cx="10885800" cy="362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LA SCHEDA DI MONITORAGGIO MENSILE</a:t>
            </a: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8" name="Google Shape;298;g1157ac665ab_1_518"/>
          <p:cNvSpPr txBox="1"/>
          <p:nvPr/>
        </p:nvSpPr>
        <p:spPr>
          <a:xfrm>
            <a:off x="336625" y="680000"/>
            <a:ext cx="108858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Modulistica in uso</a:t>
            </a:r>
            <a:br>
              <a:rPr lang="it-IT" sz="37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43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57ac665ab_1_561"/>
          <p:cNvSpPr txBox="1">
            <a:spLocks noGrp="1"/>
          </p:cNvSpPr>
          <p:nvPr>
            <p:ph type="body" idx="1"/>
          </p:nvPr>
        </p:nvSpPr>
        <p:spPr>
          <a:xfrm>
            <a:off x="142325" y="2600875"/>
            <a:ext cx="11888400" cy="425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6096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it-IT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2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A seguito della rilevazione quanti-qualitativa, il </a:t>
            </a:r>
            <a:r>
              <a:rPr lang="it-IT" sz="23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GOSP</a:t>
            </a:r>
            <a:r>
              <a:rPr lang="it-IT" sz="23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restituirà il monitoraggio effettuato al consiglio di classe e/o al Collegio dei Docenti, indicando le strategie di intervento adottate in sinergia con gli OO.PP.TT., nonché le attività svolte.</a:t>
            </a:r>
            <a:endParaRPr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3048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3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g1157ac665ab_1_561"/>
          <p:cNvSpPr txBox="1"/>
          <p:nvPr/>
        </p:nvSpPr>
        <p:spPr>
          <a:xfrm>
            <a:off x="376175" y="839175"/>
            <a:ext cx="11084700" cy="84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3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it-IT" sz="37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estituzione collegio, docenti, consigli di classe</a:t>
            </a:r>
            <a:endParaRPr sz="43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"/>
          <p:cNvSpPr txBox="1">
            <a:spLocks noGrp="1"/>
          </p:cNvSpPr>
          <p:nvPr>
            <p:ph type="title"/>
          </p:nvPr>
        </p:nvSpPr>
        <p:spPr>
          <a:xfrm>
            <a:off x="711000" y="560300"/>
            <a:ext cx="10793400" cy="60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r>
              <a:rPr lang="it-IT" sz="4000" b="1" cap="none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  </a:t>
            </a:r>
            <a:r>
              <a:rPr lang="it-IT" sz="3600" b="1" cap="none">
                <a:latin typeface="Trebuchet MS"/>
                <a:ea typeface="Trebuchet MS"/>
                <a:cs typeface="Trebuchet MS"/>
                <a:sym typeface="Trebuchet MS"/>
              </a:rPr>
              <a:t>ANALISI DELLE SEGNALAZIONI DI CASI ALTAMENTE PROBLEMATICI E DELLE SITUAZIONI MULTIPROBLEMATICHE </a:t>
            </a:r>
            <a:br>
              <a:rPr lang="it-IT" sz="3600" b="1" cap="none">
                <a:latin typeface="Trebuchet MS"/>
                <a:ea typeface="Trebuchet MS"/>
                <a:cs typeface="Trebuchet MS"/>
                <a:sym typeface="Trebuchet MS"/>
              </a:rPr>
            </a:br>
            <a:r>
              <a:rPr lang="it-IT" sz="3600" b="1" cap="none">
                <a:latin typeface="Trebuchet MS"/>
                <a:ea typeface="Trebuchet MS"/>
                <a:cs typeface="Trebuchet MS"/>
                <a:sym typeface="Trebuchet MS"/>
              </a:rPr>
              <a:t>DI DISAGIO E DI INSUCCESSO SCOLASTICO</a:t>
            </a:r>
            <a:endParaRPr sz="3600" b="1" cap="none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Times New Roman"/>
              <a:buNone/>
            </a:pPr>
            <a:endParaRPr sz="25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2400" b="1">
                <a:latin typeface="Trebuchet MS"/>
                <a:ea typeface="Trebuchet MS"/>
                <a:cs typeface="Trebuchet MS"/>
                <a:sym typeface="Trebuchet MS"/>
              </a:rPr>
              <a:t>1. Strumenti </a:t>
            </a:r>
            <a:endParaRPr sz="24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2400" b="1">
                <a:latin typeface="Trebuchet MS"/>
                <a:ea typeface="Trebuchet MS"/>
                <a:cs typeface="Trebuchet MS"/>
                <a:sym typeface="Trebuchet MS"/>
              </a:rPr>
              <a:t>2. Osservazione e analisi di intervento </a:t>
            </a:r>
            <a:endParaRPr sz="24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2400" b="1">
                <a:latin typeface="Trebuchet MS"/>
                <a:ea typeface="Trebuchet MS"/>
                <a:cs typeface="Trebuchet MS"/>
                <a:sym typeface="Trebuchet MS"/>
              </a:rPr>
              <a:t>3. Disagio scolastico. Disturbi e difficoltà</a:t>
            </a:r>
            <a:endParaRPr sz="2400" b="1"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2400" b="1">
                <a:latin typeface="Trebuchet MS"/>
                <a:ea typeface="Trebuchet MS"/>
                <a:cs typeface="Trebuchet MS"/>
                <a:sym typeface="Trebuchet MS"/>
              </a:rPr>
              <a:t>4. Promozione di spazi di ascolto, accoglienza, confronto rivolto ai genitori</a:t>
            </a:r>
            <a:endParaRPr sz="2900" b="1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endParaRPr sz="2900" b="1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157ac665ab_1_612"/>
          <p:cNvSpPr txBox="1">
            <a:spLocks noGrp="1"/>
          </p:cNvSpPr>
          <p:nvPr>
            <p:ph type="body" idx="1"/>
          </p:nvPr>
        </p:nvSpPr>
        <p:spPr>
          <a:xfrm>
            <a:off x="1592262" y="2100262"/>
            <a:ext cx="8596200" cy="387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1" i="0" u="none" strike="noStrike" cap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r>
              <a:rPr lang="it-IT" b="1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4. </a:t>
            </a:r>
            <a:r>
              <a:rPr lang="it-IT" sz="2400" b="1" i="0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Promozione di spazi di ascolto, accoglienza, confronto, informazione/formazione rivolti ai genitori per un efficace raccordo educativo scuola/famiglia/associazioni del territorio e istituzioni coinvolte</a:t>
            </a:r>
            <a:endParaRPr/>
          </a:p>
          <a:p>
            <a:pPr marL="342900" marR="0" lvl="0" indent="-2209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920"/>
              <a:buFont typeface="Noto Sans Symbols"/>
              <a:buNone/>
            </a:pPr>
            <a:endParaRPr sz="2400" b="1" i="0" u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57ac665ab_1_637"/>
          <p:cNvSpPr txBox="1">
            <a:spLocks noGrp="1"/>
          </p:cNvSpPr>
          <p:nvPr>
            <p:ph type="subTitle" idx="1"/>
          </p:nvPr>
        </p:nvSpPr>
        <p:spPr>
          <a:xfrm>
            <a:off x="1100675" y="2527300"/>
            <a:ext cx="8971500" cy="25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55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40"/>
              <a:buFont typeface="Trebuchet MS"/>
              <a:buChar char="•"/>
            </a:pPr>
            <a:r>
              <a:rPr lang="it-IT" sz="200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con l’O.P.T.      </a:t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40"/>
              <a:buFont typeface="Trebuchet MS"/>
              <a:buChar char="•"/>
            </a:pPr>
            <a:r>
              <a:rPr lang="it-IT" sz="200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con i docenti</a:t>
            </a:r>
            <a:endParaRPr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marL="342900" lvl="0" indent="-355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40"/>
              <a:buFont typeface="Trebuchet MS"/>
              <a:buChar char="•"/>
            </a:pPr>
            <a:r>
              <a:rPr lang="it-IT" sz="200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con </a:t>
            </a:r>
            <a:r>
              <a:rPr lang="it-IT" sz="20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eventuali altre figure che collaborano con la scuola (associazioni, servizi territoriali, …)</a:t>
            </a:r>
            <a:endParaRPr sz="2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15" name="Google Shape;315;g1157ac665ab_1_637"/>
          <p:cNvSpPr txBox="1"/>
          <p:nvPr/>
        </p:nvSpPr>
        <p:spPr>
          <a:xfrm>
            <a:off x="754400" y="835125"/>
            <a:ext cx="10503900" cy="16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Trebuchet MS"/>
              <a:buNone/>
            </a:pPr>
            <a:r>
              <a:rPr lang="it-IT" sz="20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scuola la promozione degli spazi dell’ascolto e dell’accoglienza si ritrovano in uno spazio dedicato</a:t>
            </a:r>
            <a:r>
              <a:rPr lang="it-IT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. Lo Spazio di Ascolto per genitori/</a:t>
            </a:r>
            <a:r>
              <a:rPr lang="it-IT" sz="2000" i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caregiver</a:t>
            </a:r>
            <a:r>
              <a:rPr lang="it-IT" sz="2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ha lo scopo di attivare sinergie e alleanze tra gli adulti coinvolti nel processo educativo, promuovendo la costruzione di spazi e momenti di confronto e di condivisione. </a:t>
            </a:r>
            <a:endParaRPr sz="2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1157ac665ab_1_644"/>
          <p:cNvSpPr txBox="1">
            <a:spLocks noGrp="1"/>
          </p:cNvSpPr>
          <p:nvPr>
            <p:ph type="body" idx="1"/>
          </p:nvPr>
        </p:nvSpPr>
        <p:spPr>
          <a:xfrm>
            <a:off x="855675" y="2167249"/>
            <a:ext cx="10388100" cy="38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it-IT" sz="180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La consulenza psicopedagogica rivolta a genitori prevede: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9144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Trebuchet MS"/>
              <a:buChar char="►"/>
            </a:pPr>
            <a:r>
              <a:rPr lang="it-IT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it-IT" sz="180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olloqui con i genitori degli alunni segnalati;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914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Trebuchet MS"/>
              <a:buChar char="►"/>
            </a:pPr>
            <a:r>
              <a:rPr lang="it-IT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</a:t>
            </a:r>
            <a:r>
              <a:rPr lang="it-IT" sz="180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olloqui di restituzione ai genitori finalizzati alla presa in carico “condivisa” delle difficoltà rilevate;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914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Trebuchet MS"/>
              <a:buChar char="►"/>
            </a:pPr>
            <a:r>
              <a:rPr lang="it-IT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R</a:t>
            </a:r>
            <a:r>
              <a:rPr lang="it-IT" sz="180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accordi periodici scuola-famiglia con le eventuali figure professionali che hanno in carico l’alunno;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-9144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Trebuchet MS"/>
              <a:buChar char="►"/>
            </a:pPr>
            <a:r>
              <a:rPr lang="it-IT" sz="18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Eventuale p</a:t>
            </a:r>
            <a:r>
              <a:rPr lang="it-IT" sz="1800" i="0" u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ercorso di formazione a sostegno della genitorialità.</a:t>
            </a:r>
            <a:endParaRPr sz="1800" i="0" u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91440" marR="0" lvl="0" indent="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endParaRPr sz="1800" i="0" u="none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21" name="Google Shape;321;g1157ac665ab_1_644"/>
          <p:cNvSpPr txBox="1"/>
          <p:nvPr/>
        </p:nvSpPr>
        <p:spPr>
          <a:xfrm>
            <a:off x="855675" y="983850"/>
            <a:ext cx="103179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La consulenza psicopedagogica</a:t>
            </a:r>
            <a:r>
              <a:rPr lang="it-IT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 sz="43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"/>
          <p:cNvSpPr txBox="1">
            <a:spLocks noGrp="1"/>
          </p:cNvSpPr>
          <p:nvPr>
            <p:ph type="title"/>
          </p:nvPr>
        </p:nvSpPr>
        <p:spPr>
          <a:xfrm>
            <a:off x="913548" y="624100"/>
            <a:ext cx="105912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>
                <a:latin typeface="Trebuchet MS"/>
                <a:ea typeface="Trebuchet MS"/>
                <a:cs typeface="Trebuchet MS"/>
                <a:sym typeface="Trebuchet MS"/>
              </a:rPr>
              <a:t>1.1. STRUMENTI</a:t>
            </a:r>
            <a:endParaRPr sz="44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01" name="Google Shape;101;p4"/>
          <p:cNvSpPr txBox="1">
            <a:spLocks noGrp="1"/>
          </p:cNvSpPr>
          <p:nvPr>
            <p:ph type="body" idx="1"/>
          </p:nvPr>
        </p:nvSpPr>
        <p:spPr>
          <a:xfrm>
            <a:off x="551847" y="1556075"/>
            <a:ext cx="109527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8284" algn="ct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10"/>
              <a:buFont typeface="Trebuchet MS"/>
              <a:buChar char="●"/>
            </a:pPr>
            <a:r>
              <a:rPr lang="it-IT" sz="211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SCHEDA DI SEGNALAZIONE</a:t>
            </a:r>
            <a:endParaRPr sz="97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SzPts val="855"/>
              <a:buNone/>
            </a:pPr>
            <a:endParaRPr sz="114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02" name="Google Shape;102;p4"/>
          <p:cNvGrpSpPr/>
          <p:nvPr/>
        </p:nvGrpSpPr>
        <p:grpSpPr>
          <a:xfrm>
            <a:off x="798048" y="2677875"/>
            <a:ext cx="10591210" cy="3088200"/>
            <a:chOff x="-1936099" y="-11"/>
            <a:chExt cx="10591210" cy="3088200"/>
          </a:xfrm>
        </p:grpSpPr>
        <p:sp>
          <p:nvSpPr>
            <p:cNvPr id="103" name="Google Shape;103;p4"/>
            <p:cNvSpPr/>
            <p:nvPr/>
          </p:nvSpPr>
          <p:spPr>
            <a:xfrm>
              <a:off x="15842" y="0"/>
              <a:ext cx="8639269" cy="3088037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04" name="Google Shape;104;p4"/>
            <p:cNvSpPr txBox="1"/>
            <p:nvPr/>
          </p:nvSpPr>
          <p:spPr>
            <a:xfrm>
              <a:off x="-1936099" y="-11"/>
              <a:ext cx="10591200" cy="3088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37150" tIns="137150" rIns="137150" bIns="13715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rPr lang="it-IT" sz="3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per segnalare casi di dispersione scolastica, di disagio e insuccesso scolastico</a:t>
              </a:r>
              <a:endParaRPr sz="3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3600"/>
                <a:buFont typeface="Calibri"/>
                <a:buNone/>
              </a:pPr>
              <a:r>
                <a:rPr lang="it-IT" sz="3400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e relativa “presa in carico”</a:t>
              </a:r>
              <a:endParaRPr sz="3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157ac665ab_0_6"/>
          <p:cNvSpPr txBox="1">
            <a:spLocks noGrp="1"/>
          </p:cNvSpPr>
          <p:nvPr>
            <p:ph type="title"/>
          </p:nvPr>
        </p:nvSpPr>
        <p:spPr>
          <a:xfrm>
            <a:off x="566300" y="624100"/>
            <a:ext cx="109383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>
                <a:latin typeface="Trebuchet MS"/>
                <a:ea typeface="Trebuchet MS"/>
                <a:cs typeface="Trebuchet MS"/>
                <a:sym typeface="Trebuchet MS"/>
              </a:rPr>
              <a:t>STRUMENTI</a:t>
            </a:r>
            <a:endParaRPr sz="44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0" name="Google Shape;110;g1157ac665ab_0_6"/>
          <p:cNvSpPr txBox="1">
            <a:spLocks noGrp="1"/>
          </p:cNvSpPr>
          <p:nvPr>
            <p:ph type="body" idx="1"/>
          </p:nvPr>
        </p:nvSpPr>
        <p:spPr>
          <a:xfrm>
            <a:off x="566297" y="1556075"/>
            <a:ext cx="109383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2288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it-IT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SCHEDA DI SEGNALAZIONE</a:t>
            </a:r>
            <a:endParaRPr sz="12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1" name="Google Shape;111;g1157ac665ab_0_6"/>
          <p:cNvSpPr/>
          <p:nvPr/>
        </p:nvSpPr>
        <p:spPr>
          <a:xfrm>
            <a:off x="566300" y="2151325"/>
            <a:ext cx="111489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A cosa serve</a:t>
            </a:r>
            <a:endParaRPr sz="4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2" name="Google Shape;112;g1157ac665ab_0_6"/>
          <p:cNvSpPr/>
          <p:nvPr/>
        </p:nvSpPr>
        <p:spPr>
          <a:xfrm>
            <a:off x="783501" y="3283875"/>
            <a:ext cx="11148900" cy="2708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Per  conoscere meglio e approfondire</a:t>
            </a:r>
            <a:endParaRPr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 in ottica </a:t>
            </a:r>
            <a:r>
              <a:rPr lang="it-IT" sz="3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psico-pedagogica</a:t>
            </a:r>
            <a:r>
              <a:rPr lang="it-IT" sz="3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3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3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tutti quegli elementi che contribuiscono a formare una conoscenza «globale» </a:t>
            </a:r>
            <a:r>
              <a:rPr lang="it-IT" sz="3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it-IT" sz="3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dell’alunno/a e dei suoi bisogni</a:t>
            </a:r>
            <a:endParaRPr sz="3400" b="1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 txBox="1">
            <a:spLocks noGrp="1"/>
          </p:cNvSpPr>
          <p:nvPr>
            <p:ph type="title"/>
          </p:nvPr>
        </p:nvSpPr>
        <p:spPr>
          <a:xfrm>
            <a:off x="1003031" y="624100"/>
            <a:ext cx="104757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/>
              <a:t>STRUMENTI</a:t>
            </a:r>
            <a:endParaRPr sz="4400" b="1"/>
          </a:p>
        </p:txBody>
      </p:sp>
      <p:sp>
        <p:nvSpPr>
          <p:cNvPr id="118" name="Google Shape;118;p5"/>
          <p:cNvSpPr txBox="1">
            <a:spLocks noGrp="1"/>
          </p:cNvSpPr>
          <p:nvPr>
            <p:ph type="body" idx="1"/>
          </p:nvPr>
        </p:nvSpPr>
        <p:spPr>
          <a:xfrm>
            <a:off x="998667" y="1556057"/>
            <a:ext cx="10480200" cy="7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4003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it-IT" sz="3600" b="1">
                <a:solidFill>
                  <a:schemeClr val="lt1"/>
                </a:solidFill>
              </a:rPr>
              <a:t>SCHEDA DI SEGNALAZIONE</a:t>
            </a:r>
            <a:endParaRPr sz="1200"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19" name="Google Shape;119;p5"/>
          <p:cNvSpPr/>
          <p:nvPr/>
        </p:nvSpPr>
        <p:spPr>
          <a:xfrm>
            <a:off x="731278" y="2408604"/>
            <a:ext cx="105396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Chi compila la scheda</a:t>
            </a:r>
            <a:endParaRPr sz="4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Google Shape;120;p5"/>
          <p:cNvGrpSpPr/>
          <p:nvPr/>
        </p:nvGrpSpPr>
        <p:grpSpPr>
          <a:xfrm>
            <a:off x="580770" y="3793827"/>
            <a:ext cx="10641312" cy="2010577"/>
            <a:chOff x="600853" y="4038646"/>
            <a:chExt cx="9052584" cy="2010577"/>
          </a:xfrm>
        </p:grpSpPr>
        <p:sp>
          <p:nvSpPr>
            <p:cNvPr id="121" name="Google Shape;121;p5"/>
            <p:cNvSpPr/>
            <p:nvPr/>
          </p:nvSpPr>
          <p:spPr>
            <a:xfrm>
              <a:off x="600853" y="5175967"/>
              <a:ext cx="9026384" cy="873256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2" name="Google Shape;122;p5"/>
            <p:cNvSpPr txBox="1"/>
            <p:nvPr/>
          </p:nvSpPr>
          <p:spPr>
            <a:xfrm>
              <a:off x="643482" y="5218596"/>
              <a:ext cx="8941126" cy="78799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entury Gothic"/>
                <a:buNone/>
              </a:pPr>
              <a:r>
                <a:rPr lang="it-IT" sz="4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DOCENTE DI CLASSE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600904" y="4038646"/>
              <a:ext cx="9052533" cy="948004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647182" y="4084924"/>
              <a:ext cx="8959977" cy="855448"/>
            </a:xfrm>
            <a:prstGeom prst="rect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52400" tIns="152400" rIns="152400" bIns="152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000"/>
                <a:buFont typeface="Century Gothic"/>
                <a:buNone/>
              </a:pPr>
              <a:r>
                <a:rPr lang="it-IT" sz="4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COORDINATORE DI CLASSE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>
            <a:spLocks noGrp="1"/>
          </p:cNvSpPr>
          <p:nvPr>
            <p:ph type="title"/>
          </p:nvPr>
        </p:nvSpPr>
        <p:spPr>
          <a:xfrm>
            <a:off x="966234" y="258350"/>
            <a:ext cx="104442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/>
              <a:t>STRUMENTI</a:t>
            </a:r>
            <a:endParaRPr sz="4400" b="1"/>
          </a:p>
        </p:txBody>
      </p:sp>
      <p:sp>
        <p:nvSpPr>
          <p:cNvPr id="130" name="Google Shape;130;p6"/>
          <p:cNvSpPr txBox="1">
            <a:spLocks noGrp="1"/>
          </p:cNvSpPr>
          <p:nvPr>
            <p:ph type="body" idx="1"/>
          </p:nvPr>
        </p:nvSpPr>
        <p:spPr>
          <a:xfrm>
            <a:off x="1007810" y="1005841"/>
            <a:ext cx="10448700" cy="7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indent="-18288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Char char="●"/>
            </a:pPr>
            <a:r>
              <a:rPr lang="it-IT" sz="4800" b="1">
                <a:solidFill>
                  <a:schemeClr val="lt1"/>
                </a:solidFill>
              </a:rPr>
              <a:t>SCHEDA DI SEGNALAZIONE</a:t>
            </a:r>
            <a:endParaRPr b="1">
              <a:solidFill>
                <a:schemeClr val="lt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31" name="Google Shape;131;p6"/>
          <p:cNvSpPr txBox="1"/>
          <p:nvPr/>
        </p:nvSpPr>
        <p:spPr>
          <a:xfrm>
            <a:off x="1622500" y="1724300"/>
            <a:ext cx="93552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40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chi si consegna la scheda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132" name="Google Shape;132;p6"/>
          <p:cNvGrpSpPr/>
          <p:nvPr/>
        </p:nvGrpSpPr>
        <p:grpSpPr>
          <a:xfrm>
            <a:off x="623223" y="2906505"/>
            <a:ext cx="10946412" cy="2857077"/>
            <a:chOff x="0" y="1099477"/>
            <a:chExt cx="9339942" cy="2857077"/>
          </a:xfrm>
        </p:grpSpPr>
        <p:sp>
          <p:nvSpPr>
            <p:cNvPr id="133" name="Google Shape;133;p6"/>
            <p:cNvSpPr/>
            <p:nvPr/>
          </p:nvSpPr>
          <p:spPr>
            <a:xfrm>
              <a:off x="0" y="3246454"/>
              <a:ext cx="9339900" cy="710100"/>
            </a:xfrm>
            <a:prstGeom prst="rect">
              <a:avLst/>
            </a:prstGeom>
            <a:solidFill>
              <a:schemeClr val="l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4" name="Google Shape;134;p6"/>
            <p:cNvSpPr txBox="1"/>
            <p:nvPr/>
          </p:nvSpPr>
          <p:spPr>
            <a:xfrm>
              <a:off x="0" y="3246454"/>
              <a:ext cx="9339900" cy="710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entury Gothic"/>
                <a:buNone/>
              </a:pPr>
              <a:r>
                <a:rPr lang="it-IT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O.P.T.</a:t>
              </a:r>
              <a:endParaRPr sz="3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35" name="Google Shape;135;p6"/>
            <p:cNvSpPr/>
            <p:nvPr/>
          </p:nvSpPr>
          <p:spPr>
            <a:xfrm rot="10800000">
              <a:off x="42" y="2164807"/>
              <a:ext cx="9339900" cy="10923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6" name="Google Shape;136;p6"/>
            <p:cNvSpPr txBox="1"/>
            <p:nvPr/>
          </p:nvSpPr>
          <p:spPr>
            <a:xfrm>
              <a:off x="0" y="2164751"/>
              <a:ext cx="9339900" cy="70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entury Gothic"/>
                <a:buNone/>
              </a:pPr>
              <a:r>
                <a:rPr lang="it-IT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GOSP</a:t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7" name="Google Shape;137;p6"/>
            <p:cNvSpPr/>
            <p:nvPr/>
          </p:nvSpPr>
          <p:spPr>
            <a:xfrm rot="10800000">
              <a:off x="42" y="1099533"/>
              <a:ext cx="9339900" cy="10923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38" name="Google Shape;138;p6"/>
            <p:cNvSpPr txBox="1"/>
            <p:nvPr/>
          </p:nvSpPr>
          <p:spPr>
            <a:xfrm>
              <a:off x="0" y="1099477"/>
              <a:ext cx="9339900" cy="7098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256025" tIns="256025" rIns="256025" bIns="2560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600"/>
                <a:buFont typeface="Century Gothic"/>
                <a:buNone/>
              </a:pPr>
              <a:r>
                <a:rPr lang="it-IT" sz="36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Dirigente Scolastico</a:t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title"/>
          </p:nvPr>
        </p:nvSpPr>
        <p:spPr>
          <a:xfrm>
            <a:off x="830194" y="179975"/>
            <a:ext cx="105966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>
                <a:latin typeface="Trebuchet MS"/>
                <a:ea typeface="Trebuchet MS"/>
                <a:cs typeface="Trebuchet MS"/>
                <a:sym typeface="Trebuchet MS"/>
              </a:rPr>
              <a:t>STRUMENTI</a:t>
            </a:r>
            <a:endParaRPr sz="44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44" name="Google Shape;144;p8"/>
          <p:cNvSpPr txBox="1">
            <a:spLocks noGrp="1"/>
          </p:cNvSpPr>
          <p:nvPr>
            <p:ph type="body" idx="1"/>
          </p:nvPr>
        </p:nvSpPr>
        <p:spPr>
          <a:xfrm>
            <a:off x="903443" y="981300"/>
            <a:ext cx="10601100" cy="6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22288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it-IT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SCHEDA DI SEGNALAZIONE</a:t>
            </a:r>
            <a:endParaRPr sz="12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endParaRPr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pSp>
        <p:nvGrpSpPr>
          <p:cNvPr id="145" name="Google Shape;145;p8"/>
          <p:cNvGrpSpPr/>
          <p:nvPr/>
        </p:nvGrpSpPr>
        <p:grpSpPr>
          <a:xfrm>
            <a:off x="830100" y="2272950"/>
            <a:ext cx="10413858" cy="3596767"/>
            <a:chOff x="-68" y="0"/>
            <a:chExt cx="9479208" cy="3766248"/>
          </a:xfrm>
        </p:grpSpPr>
        <p:sp>
          <p:nvSpPr>
            <p:cNvPr id="146" name="Google Shape;146;p8"/>
            <p:cNvSpPr/>
            <p:nvPr/>
          </p:nvSpPr>
          <p:spPr>
            <a:xfrm>
              <a:off x="0" y="2244437"/>
              <a:ext cx="9478978" cy="1230064"/>
            </a:xfrm>
            <a:prstGeom prst="rect">
              <a:avLst/>
            </a:prstGeom>
            <a:solidFill>
              <a:srgbClr val="DD7C16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7" name="Google Shape;147;p8"/>
            <p:cNvSpPr txBox="1"/>
            <p:nvPr/>
          </p:nvSpPr>
          <p:spPr>
            <a:xfrm>
              <a:off x="40" y="2093748"/>
              <a:ext cx="9479100" cy="1672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Calibri"/>
                <a:buNone/>
              </a:pPr>
              <a:r>
                <a:rPr lang="it-IT" sz="2000" b="1" u="sng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VISIONE GRUPPALE</a:t>
              </a:r>
              <a:endParaRPr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rgbClr val="0C0C0C"/>
                </a:buClr>
                <a:buSzPts val="1900"/>
                <a:buFont typeface="Century Gothic"/>
                <a:buNone/>
              </a:pPr>
              <a:r>
                <a:rPr lang="it-IT" sz="1800" b="1" i="0" u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COMPILAZIONE CONDIVISA DA PARTE DEL C.D.C. CON IL COINVOLGIMENTO ANCHE  DELLE RISORSE INTERNE ED ESTERNE ALLA CLASSE </a:t>
              </a:r>
              <a:endParaRPr sz="18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8" name="Google Shape;148;p8"/>
            <p:cNvSpPr/>
            <p:nvPr/>
          </p:nvSpPr>
          <p:spPr>
            <a:xfrm rot="10800000">
              <a:off x="-68" y="1021660"/>
              <a:ext cx="9479100" cy="128790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49" name="Google Shape;149;p8"/>
            <p:cNvSpPr txBox="1"/>
            <p:nvPr/>
          </p:nvSpPr>
          <p:spPr>
            <a:xfrm>
              <a:off x="0" y="815476"/>
              <a:ext cx="9479100" cy="8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000"/>
                <a:buFont typeface="Century Gothic"/>
                <a:buNone/>
              </a:pPr>
              <a:r>
                <a:rPr lang="it-IT" sz="2000" b="1" i="0" u="none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COMPILAZIONE DI TUTTE LE SUE PARTI EVITANDO LA SEGMENTAZIONE DELLE INFORMAZIONI</a:t>
              </a:r>
              <a:endParaRPr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0" name="Google Shape;150;p8"/>
            <p:cNvSpPr/>
            <p:nvPr/>
          </p:nvSpPr>
          <p:spPr>
            <a:xfrm rot="10800000">
              <a:off x="0" y="0"/>
              <a:ext cx="9478978" cy="993290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chemeClr val="lt1"/>
            </a:solidFill>
            <a:ln w="158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  <p:sp>
          <p:nvSpPr>
            <p:cNvPr id="151" name="Google Shape;151;p8"/>
            <p:cNvSpPr txBox="1"/>
            <p:nvPr/>
          </p:nvSpPr>
          <p:spPr>
            <a:xfrm>
              <a:off x="0" y="0"/>
              <a:ext cx="9478978" cy="64541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142225" tIns="142225" rIns="142225" bIns="1422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C0C0C"/>
                </a:buClr>
                <a:buSzPts val="2000"/>
                <a:buFont typeface="Calibri"/>
                <a:buNone/>
              </a:pPr>
              <a:r>
                <a:rPr lang="it-IT" sz="2000" b="1">
                  <a:solidFill>
                    <a:schemeClr val="dk1"/>
                  </a:solidFill>
                  <a:latin typeface="Trebuchet MS"/>
                  <a:ea typeface="Trebuchet MS"/>
                  <a:cs typeface="Trebuchet MS"/>
                  <a:sym typeface="Trebuchet MS"/>
                </a:rPr>
                <a:t>ANALISI DETTAGLIATA </a:t>
              </a:r>
              <a:endParaRPr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entury Gothic"/>
                <a:buNone/>
              </a:pPr>
              <a:endParaRPr sz="20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</p:txBody>
        </p:sp>
      </p:grpSp>
      <p:sp>
        <p:nvSpPr>
          <p:cNvPr id="152" name="Google Shape;152;p8"/>
          <p:cNvSpPr txBox="1"/>
          <p:nvPr/>
        </p:nvSpPr>
        <p:spPr>
          <a:xfrm>
            <a:off x="903443" y="1555904"/>
            <a:ext cx="106011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Noto Sans Symbols"/>
              <a:buNone/>
            </a:pPr>
            <a:r>
              <a:rPr lang="it-IT"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PROCEDURA</a:t>
            </a:r>
            <a:endParaRPr sz="3600"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3" name="Google Shape;153;p8"/>
          <p:cNvSpPr/>
          <p:nvPr/>
        </p:nvSpPr>
        <p:spPr>
          <a:xfrm rot="-5400000">
            <a:off x="5849994" y="780075"/>
            <a:ext cx="587700" cy="10605300"/>
          </a:xfrm>
          <a:prstGeom prst="leftBrace">
            <a:avLst>
              <a:gd name="adj1" fmla="val 8333"/>
              <a:gd name="adj2" fmla="val 50000"/>
            </a:avLst>
          </a:pr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highlight>
                <a:schemeClr val="lt1"/>
              </a:highlight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"/>
          <p:cNvSpPr txBox="1">
            <a:spLocks noGrp="1"/>
          </p:cNvSpPr>
          <p:nvPr>
            <p:ph type="title"/>
          </p:nvPr>
        </p:nvSpPr>
        <p:spPr>
          <a:xfrm>
            <a:off x="1192744" y="624100"/>
            <a:ext cx="103119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400"/>
              <a:buFont typeface="Century Gothic"/>
              <a:buNone/>
            </a:pPr>
            <a:r>
              <a:rPr lang="it-IT" sz="4400" b="1">
                <a:latin typeface="Trebuchet MS"/>
                <a:ea typeface="Trebuchet MS"/>
                <a:cs typeface="Trebuchet MS"/>
                <a:sym typeface="Trebuchet MS"/>
              </a:rPr>
              <a:t>STRUMENTI</a:t>
            </a:r>
            <a:endParaRPr sz="4400" b="1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59" name="Google Shape;159;p9"/>
          <p:cNvSpPr txBox="1">
            <a:spLocks noGrp="1"/>
          </p:cNvSpPr>
          <p:nvPr>
            <p:ph type="body" idx="1"/>
          </p:nvPr>
        </p:nvSpPr>
        <p:spPr>
          <a:xfrm>
            <a:off x="1188448" y="1556054"/>
            <a:ext cx="10316100" cy="9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indent="-22860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rebuchet MS"/>
              <a:buChar char="●"/>
            </a:pPr>
            <a:r>
              <a:rPr lang="it-IT" sz="4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SCHEDA DI SEGNALAZIONE</a:t>
            </a:r>
            <a:endParaRPr b="1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60" name="Google Shape;160;p9"/>
          <p:cNvSpPr/>
          <p:nvPr/>
        </p:nvSpPr>
        <p:spPr>
          <a:xfrm>
            <a:off x="5379215" y="2606121"/>
            <a:ext cx="302698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SCHEDA DELL’ALUNNO</a:t>
            </a:r>
            <a:endParaRPr sz="2400" b="1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graphicFrame>
        <p:nvGraphicFramePr>
          <p:cNvPr id="161" name="Google Shape;161;p9"/>
          <p:cNvGraphicFramePr/>
          <p:nvPr/>
        </p:nvGraphicFramePr>
        <p:xfrm>
          <a:off x="989860" y="349617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{5CD5DF32-20E9-4DED-B057-04B73BBB0F17}</a:tableStyleId>
              </a:tblPr>
              <a:tblGrid>
                <a:gridCol w="3119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3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7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49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45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Cognome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Nome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Luogo e data di nascita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telefono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7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 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 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 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 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7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Domicilio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Via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/>
                        <a:t>Luogo</a:t>
                      </a:r>
                      <a:endParaRPr sz="1600" b="1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2" name="Google Shape;162;p9"/>
          <p:cNvSpPr/>
          <p:nvPr/>
        </p:nvSpPr>
        <p:spPr>
          <a:xfrm>
            <a:off x="4447929" y="4638567"/>
            <a:ext cx="465415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Scuola di appartenenza dell'alunno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3" name="Google Shape;163;p9"/>
          <p:cNvGraphicFramePr/>
          <p:nvPr/>
        </p:nvGraphicFramePr>
        <p:xfrm>
          <a:off x="989842" y="504274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{5CD5DF32-20E9-4DED-B057-04B73BBB0F17}</a:tableStyleId>
              </a:tblPr>
              <a:tblGrid>
                <a:gridCol w="4772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8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5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Nome Scuola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Classe e sez.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600" b="1" u="none" strike="noStrike" cap="none">
                          <a:solidFill>
                            <a:schemeClr val="dk1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Coordinatore di classe/Insegnante di classe</a:t>
                      </a:r>
                      <a:endParaRPr sz="1600" b="1" u="none" strike="noStrike" cap="none">
                        <a:solidFill>
                          <a:schemeClr val="dk1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/>
                        <a:t> </a:t>
                      </a:r>
                      <a:endParaRPr sz="1200" u="none" strike="noStrike" cap="non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1A237E"/>
      </a:accent5>
      <a:accent6>
        <a:srgbClr val="F4B400"/>
      </a:accent6>
      <a:hlink>
        <a:srgbClr val="1A237E"/>
      </a:hlink>
      <a:folHlink>
        <a:srgbClr val="1A2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1469</Words>
  <Application>Microsoft Office PowerPoint</Application>
  <PresentationFormat>Widescreen</PresentationFormat>
  <Paragraphs>238</Paragraphs>
  <Slides>32</Slides>
  <Notes>32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41" baseType="lpstr">
      <vt:lpstr>Century Gothic</vt:lpstr>
      <vt:lpstr>Calibri</vt:lpstr>
      <vt:lpstr>Roboto</vt:lpstr>
      <vt:lpstr>Noto Sans Symbols</vt:lpstr>
      <vt:lpstr>Arial</vt:lpstr>
      <vt:lpstr>Times New Roman</vt:lpstr>
      <vt:lpstr>Courier New</vt:lpstr>
      <vt:lpstr>Trebuchet MS</vt:lpstr>
      <vt:lpstr>Material</vt:lpstr>
      <vt:lpstr>Incontri G.O.S.P.  a cura degli operatori psicopedagogici degli Osservatori di Area contro la dispersione scolastica</vt:lpstr>
      <vt:lpstr>Cos’é il G.O.S.P</vt:lpstr>
      <vt:lpstr>  ANALISI DELLE SEGNALAZIONI DI CASI ALTAMENTE PROBLEMATICI E DELLE SITUAZIONI MULTIPROBLEMATICHE  DI DISAGIO E DI INSUCCESSO SCOLASTICO  1. Strumenti  2. Osservazione e analisi di intervento  3. Disagio scolastico. Disturbi e difficoltà 4. Promozione di spazi di ascolto, accoglienza, confronto rivolto ai genitori </vt:lpstr>
      <vt:lpstr>1.1. STRUMENTI</vt:lpstr>
      <vt:lpstr>STRUMENTI</vt:lpstr>
      <vt:lpstr>STRUMENTI</vt:lpstr>
      <vt:lpstr>STRUMENTI</vt:lpstr>
      <vt:lpstr>STRUMENTI</vt:lpstr>
      <vt:lpstr>STRUMENTI</vt:lpstr>
      <vt:lpstr>STRUMENTI</vt:lpstr>
      <vt:lpstr>STRUMENTI</vt:lpstr>
      <vt:lpstr>STRUMENTI</vt:lpstr>
      <vt:lpstr>STRUMENTI</vt:lpstr>
      <vt:lpstr>STRUMENTI</vt:lpstr>
      <vt:lpstr>   2.  OSSERVAZIONE E ANALISI DI INTERVENTO</vt:lpstr>
      <vt:lpstr>OSSERVAZIONE</vt:lpstr>
      <vt:lpstr>INTERVENTO</vt:lpstr>
      <vt:lpstr>2. DISAGIO SCOLASTICO   disturbi e difficoltà</vt:lpstr>
      <vt:lpstr>Disagio scolastico   disturbi e difficoltà</vt:lpstr>
      <vt:lpstr>Presentazione standard di PowerPoint</vt:lpstr>
      <vt:lpstr>La qualità dell’apprendimento è sempre il risultato di un insieme complesso di fattori che interagiscono fra di loro in modo dinamico   Tre dimensioni  sempre attive in ogni processo di apprendimento: LO STUDENTE - LA FAMIGLIA - LA SCUOLA</vt:lpstr>
      <vt:lpstr>Osservare  Sarà cura dell’OPT individuare gli strumenti più adeguati alle situazioni segnalate dai GOSP - in accordo con i consigli di classe - monitorando l’efficacia degli interventi e restituendo ai GOSP gli esiti</vt:lpstr>
      <vt:lpstr>Presentazione standard di PowerPoint</vt:lpstr>
      <vt:lpstr>Dispersione scolastica: definizione del fenomeno  </vt:lpstr>
      <vt:lpstr>Presentazione standard di PowerPoint</vt:lpstr>
      <vt:lpstr>Monitoraggio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Incontri G.O.S.P.  a cura degli operatori psicopedagogici degli Osservatori di Area contro la dispersione scolastica</dc:title>
  <dc:creator>Laura Anastasi</dc:creator>
  <cp:lastModifiedBy>Maria Russo</cp:lastModifiedBy>
  <cp:revision>2</cp:revision>
  <dcterms:created xsi:type="dcterms:W3CDTF">2021-11-17T07:34:10Z</dcterms:created>
  <dcterms:modified xsi:type="dcterms:W3CDTF">2022-03-01T18:31:43Z</dcterms:modified>
</cp:coreProperties>
</file>